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98" r:id="rId2"/>
  </p:sldMasterIdLst>
  <p:notesMasterIdLst>
    <p:notesMasterId r:id="rId16"/>
  </p:notesMasterIdLst>
  <p:handoutMasterIdLst>
    <p:handoutMasterId r:id="rId17"/>
  </p:handoutMasterIdLst>
  <p:sldIdLst>
    <p:sldId id="256" r:id="rId3"/>
    <p:sldId id="258" r:id="rId4"/>
    <p:sldId id="276" r:id="rId5"/>
    <p:sldId id="275" r:id="rId6"/>
    <p:sldId id="267" r:id="rId7"/>
    <p:sldId id="274" r:id="rId8"/>
    <p:sldId id="264" r:id="rId9"/>
    <p:sldId id="272" r:id="rId10"/>
    <p:sldId id="270" r:id="rId11"/>
    <p:sldId id="273" r:id="rId12"/>
    <p:sldId id="271" r:id="rId13"/>
    <p:sldId id="269" r:id="rId14"/>
    <p:sldId id="266" r:id="rId15"/>
  </p:sldIdLst>
  <p:sldSz cx="10691813" cy="7559675"/>
  <p:notesSz cx="6794500" cy="9906000"/>
  <p:defaultTextStyle>
    <a:defPPr>
      <a:defRPr lang="it-IT"/>
    </a:defPPr>
    <a:lvl1pPr marL="0" algn="l" defTabSz="1042843" rtl="0" eaLnBrk="1" latinLnBrk="0" hangingPunct="1">
      <a:defRPr sz="2053" kern="1200">
        <a:solidFill>
          <a:schemeClr val="tx1"/>
        </a:solidFill>
        <a:latin typeface="+mn-lt"/>
        <a:ea typeface="+mn-ea"/>
        <a:cs typeface="+mn-cs"/>
      </a:defRPr>
    </a:lvl1pPr>
    <a:lvl2pPr marL="521422" algn="l" defTabSz="1042843" rtl="0" eaLnBrk="1" latinLnBrk="0" hangingPunct="1">
      <a:defRPr sz="2053" kern="1200">
        <a:solidFill>
          <a:schemeClr val="tx1"/>
        </a:solidFill>
        <a:latin typeface="+mn-lt"/>
        <a:ea typeface="+mn-ea"/>
        <a:cs typeface="+mn-cs"/>
      </a:defRPr>
    </a:lvl2pPr>
    <a:lvl3pPr marL="1042843" algn="l" defTabSz="1042843" rtl="0" eaLnBrk="1" latinLnBrk="0" hangingPunct="1">
      <a:defRPr sz="2053" kern="1200">
        <a:solidFill>
          <a:schemeClr val="tx1"/>
        </a:solidFill>
        <a:latin typeface="+mn-lt"/>
        <a:ea typeface="+mn-ea"/>
        <a:cs typeface="+mn-cs"/>
      </a:defRPr>
    </a:lvl3pPr>
    <a:lvl4pPr marL="1564265" algn="l" defTabSz="1042843" rtl="0" eaLnBrk="1" latinLnBrk="0" hangingPunct="1">
      <a:defRPr sz="2053" kern="1200">
        <a:solidFill>
          <a:schemeClr val="tx1"/>
        </a:solidFill>
        <a:latin typeface="+mn-lt"/>
        <a:ea typeface="+mn-ea"/>
        <a:cs typeface="+mn-cs"/>
      </a:defRPr>
    </a:lvl4pPr>
    <a:lvl5pPr marL="2085686" algn="l" defTabSz="1042843" rtl="0" eaLnBrk="1" latinLnBrk="0" hangingPunct="1">
      <a:defRPr sz="2053" kern="1200">
        <a:solidFill>
          <a:schemeClr val="tx1"/>
        </a:solidFill>
        <a:latin typeface="+mn-lt"/>
        <a:ea typeface="+mn-ea"/>
        <a:cs typeface="+mn-cs"/>
      </a:defRPr>
    </a:lvl5pPr>
    <a:lvl6pPr marL="2607108" algn="l" defTabSz="1042843" rtl="0" eaLnBrk="1" latinLnBrk="0" hangingPunct="1">
      <a:defRPr sz="2053" kern="1200">
        <a:solidFill>
          <a:schemeClr val="tx1"/>
        </a:solidFill>
        <a:latin typeface="+mn-lt"/>
        <a:ea typeface="+mn-ea"/>
        <a:cs typeface="+mn-cs"/>
      </a:defRPr>
    </a:lvl6pPr>
    <a:lvl7pPr marL="3128529" algn="l" defTabSz="1042843" rtl="0" eaLnBrk="1" latinLnBrk="0" hangingPunct="1">
      <a:defRPr sz="2053" kern="1200">
        <a:solidFill>
          <a:schemeClr val="tx1"/>
        </a:solidFill>
        <a:latin typeface="+mn-lt"/>
        <a:ea typeface="+mn-ea"/>
        <a:cs typeface="+mn-cs"/>
      </a:defRPr>
    </a:lvl7pPr>
    <a:lvl8pPr marL="3649949" algn="l" defTabSz="1042843" rtl="0" eaLnBrk="1" latinLnBrk="0" hangingPunct="1">
      <a:defRPr sz="2053" kern="1200">
        <a:solidFill>
          <a:schemeClr val="tx1"/>
        </a:solidFill>
        <a:latin typeface="+mn-lt"/>
        <a:ea typeface="+mn-ea"/>
        <a:cs typeface="+mn-cs"/>
      </a:defRPr>
    </a:lvl8pPr>
    <a:lvl9pPr marL="4171371" algn="l" defTabSz="1042843"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9FB7"/>
    <a:srgbClr val="719CB7"/>
    <a:srgbClr val="76A0BA"/>
    <a:srgbClr val="6B99B5"/>
    <a:srgbClr val="74A0B8"/>
    <a:srgbClr val="72A0B8"/>
    <a:srgbClr val="6FA0B6"/>
    <a:srgbClr val="6FA0B4"/>
    <a:srgbClr val="84AD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50"/>
    <p:restoredTop sz="96518" autoAdjust="0"/>
  </p:normalViewPr>
  <p:slideViewPr>
    <p:cSldViewPr snapToGrid="0" snapToObjects="1">
      <p:cViewPr>
        <p:scale>
          <a:sx n="70" d="100"/>
          <a:sy n="70" d="100"/>
        </p:scale>
        <p:origin x="-1320" y="-304"/>
      </p:cViewPr>
      <p:guideLst>
        <p:guide orient="horz" pos="2381"/>
        <p:guide pos="3367"/>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snapToGrid="0" snapToObjects="1">
      <p:cViewPr varScale="1">
        <p:scale>
          <a:sx n="132" d="100"/>
          <a:sy n="132" d="100"/>
        </p:scale>
        <p:origin x="2600" y="17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23" Type="http://schemas.microsoft.com/office/2015/10/relationships/revisionInfo" Target="revisionInfo.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FS-CH-1.main.oecd.org\Users3\ORRU_V\OECD%20-%20Valentina\Monitoring\Exit%20survey.xls"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main.oecd.org\sdataDCD\Data\GPP%20DIVISION\Global%20Partnership%20monitoring\Workshops%20&amp;%20Meetings\2018\2018%2003%20-%20EU%20Member%20States%20Workshop_March%202018\comprehensiveness-suppor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main.oecd.org\sdataDCD\Data\GPP%20DIVISION\Global%20Partnership%20monitoring\2017%20Framework%20review\3.%20Track%201%20-%20Upgrading%20Current%20Framework%20(thru%20Apr%202018)\Indicator%202\Task%20Team%20Meeting%20-%20APRIL%202017\Background%20documents\Indicator%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S-CH-1.main.oecd.org\Users3\ORRU_V\OECD%20-%20Valentina\Monitoring\Exit%20survey.xls"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invertIfNegative val="0"/>
          <c:dPt>
            <c:idx val="0"/>
            <c:invertIfNegative val="0"/>
            <c:bubble3D val="0"/>
            <c:spPr>
              <a:solidFill>
                <a:schemeClr val="accent2">
                  <a:lumMod val="75000"/>
                </a:schemeClr>
              </a:solidFill>
            </c:spPr>
          </c:dPt>
          <c:dPt>
            <c:idx val="1"/>
            <c:invertIfNegative val="0"/>
            <c:bubble3D val="0"/>
            <c:spPr>
              <a:solidFill>
                <a:schemeClr val="accent2">
                  <a:lumMod val="60000"/>
                  <a:lumOff val="40000"/>
                </a:schemeClr>
              </a:solidFill>
            </c:spPr>
          </c:dPt>
          <c:dPt>
            <c:idx val="2"/>
            <c:invertIfNegative val="0"/>
            <c:bubble3D val="0"/>
            <c:spPr>
              <a:solidFill>
                <a:schemeClr val="accent6">
                  <a:lumMod val="20000"/>
                  <a:lumOff val="80000"/>
                </a:schemeClr>
              </a:solidFill>
            </c:spPr>
          </c:dPt>
          <c:dPt>
            <c:idx val="3"/>
            <c:invertIfNegative val="0"/>
            <c:bubble3D val="0"/>
            <c:spPr>
              <a:solidFill>
                <a:schemeClr val="accent6">
                  <a:lumMod val="60000"/>
                  <a:lumOff val="40000"/>
                </a:schemeClr>
              </a:solidFill>
            </c:spPr>
          </c:dPt>
          <c:dPt>
            <c:idx val="4"/>
            <c:invertIfNegative val="0"/>
            <c:bubble3D val="0"/>
            <c:spPr>
              <a:solidFill>
                <a:schemeClr val="accent6"/>
              </a:solidFill>
            </c:spPr>
          </c:dPt>
          <c:dPt>
            <c:idx val="5"/>
            <c:invertIfNegative val="0"/>
            <c:bubble3D val="0"/>
            <c:spPr>
              <a:solidFill>
                <a:schemeClr val="accent6">
                  <a:lumMod val="75000"/>
                </a:schemeClr>
              </a:solidFill>
            </c:spPr>
          </c:dPt>
          <c:dLbls>
            <c:txPr>
              <a:bodyPr/>
              <a:lstStyle/>
              <a:p>
                <a:pPr>
                  <a:defRPr sz="2200" b="1">
                    <a:solidFill>
                      <a:schemeClr val="tx1"/>
                    </a:solidFill>
                  </a:defRPr>
                </a:pPr>
                <a:endParaRPr lang="en-US"/>
              </a:p>
            </c:txPr>
            <c:dLblPos val="inEnd"/>
            <c:showLegendKey val="0"/>
            <c:showVal val="1"/>
            <c:showCatName val="0"/>
            <c:showSerName val="0"/>
            <c:showPercent val="0"/>
            <c:showBubbleSize val="0"/>
            <c:showLeaderLines val="0"/>
          </c:dLbls>
          <c:cat>
            <c:strRef>
              <c:f>'quality of support'!$A$3:$A$8</c:f>
              <c:strCache>
                <c:ptCount val="6"/>
                <c:pt idx="0">
                  <c:v>In-country support and collaboration</c:v>
                </c:pt>
                <c:pt idx="1">
                  <c:v>Training opportunities</c:v>
                </c:pt>
                <c:pt idx="2">
                  <c:v>Remote support</c:v>
                </c:pt>
                <c:pt idx="3">
                  <c:v>Clarity on expectations</c:v>
                </c:pt>
                <c:pt idx="4">
                  <c:v>Flexibility offered with deadlines</c:v>
                </c:pt>
                <c:pt idx="5">
                  <c:v>Guiding materials</c:v>
                </c:pt>
              </c:strCache>
            </c:strRef>
          </c:cat>
          <c:val>
            <c:numRef>
              <c:f>'quality of support'!$B$3:$B$8</c:f>
              <c:numCache>
                <c:formatCode>0.0</c:formatCode>
                <c:ptCount val="6"/>
                <c:pt idx="0">
                  <c:v>2.424657534246575</c:v>
                </c:pt>
                <c:pt idx="1">
                  <c:v>2.573770491803279</c:v>
                </c:pt>
                <c:pt idx="2">
                  <c:v>2.927536231884058</c:v>
                </c:pt>
                <c:pt idx="3">
                  <c:v>3.013333333333333</c:v>
                </c:pt>
                <c:pt idx="4">
                  <c:v>3.112676056338028</c:v>
                </c:pt>
                <c:pt idx="5">
                  <c:v>3.36842105263158</c:v>
                </c:pt>
              </c:numCache>
            </c:numRef>
          </c:val>
        </c:ser>
        <c:dLbls>
          <c:showLegendKey val="0"/>
          <c:showVal val="1"/>
          <c:showCatName val="0"/>
          <c:showSerName val="0"/>
          <c:showPercent val="0"/>
          <c:showBubbleSize val="0"/>
        </c:dLbls>
        <c:gapWidth val="66"/>
        <c:overlap val="-25"/>
        <c:axId val="2126716168"/>
        <c:axId val="-2105489400"/>
      </c:barChart>
      <c:catAx>
        <c:axId val="2126716168"/>
        <c:scaling>
          <c:orientation val="minMax"/>
        </c:scaling>
        <c:delete val="0"/>
        <c:axPos val="l"/>
        <c:majorTickMark val="none"/>
        <c:minorTickMark val="none"/>
        <c:tickLblPos val="nextTo"/>
        <c:txPr>
          <a:bodyPr/>
          <a:lstStyle/>
          <a:p>
            <a:pPr>
              <a:defRPr sz="2200" b="1"/>
            </a:pPr>
            <a:endParaRPr lang="en-US"/>
          </a:p>
        </c:txPr>
        <c:crossAx val="-2105489400"/>
        <c:crosses val="autoZero"/>
        <c:auto val="1"/>
        <c:lblAlgn val="ctr"/>
        <c:lblOffset val="100"/>
        <c:noMultiLvlLbl val="0"/>
      </c:catAx>
      <c:valAx>
        <c:axId val="-2105489400"/>
        <c:scaling>
          <c:orientation val="minMax"/>
        </c:scaling>
        <c:delete val="1"/>
        <c:axPos val="b"/>
        <c:numFmt formatCode="0.0" sourceLinked="1"/>
        <c:majorTickMark val="out"/>
        <c:minorTickMark val="none"/>
        <c:tickLblPos val="nextTo"/>
        <c:crossAx val="2126716168"/>
        <c:crosses val="autoZero"/>
        <c:crossBetween val="between"/>
      </c:valAx>
    </c:plotArea>
    <c:plotVisOnly val="1"/>
    <c:dispBlanksAs val="gap"/>
    <c:showDLblsOverMax val="0"/>
  </c:chart>
  <c:spPr>
    <a:ln>
      <a:noFill/>
    </a:ln>
  </c:spPr>
  <c:txPr>
    <a:bodyPr/>
    <a:lstStyle/>
    <a:p>
      <a:pPr>
        <a:defRPr sz="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Comprehensiveness</a:t>
            </a:r>
            <a:r>
              <a:rPr lang="en-GB" sz="2400" baseline="0"/>
              <a:t> of reporting</a:t>
            </a:r>
          </a:p>
        </c:rich>
      </c:tx>
      <c:layout/>
      <c:overlay val="0"/>
    </c:title>
    <c:autoTitleDeleted val="0"/>
    <c:plotArea>
      <c:layout/>
      <c:barChart>
        <c:barDir val="bar"/>
        <c:grouping val="clustered"/>
        <c:varyColors val="0"/>
        <c:ser>
          <c:idx val="0"/>
          <c:order val="0"/>
          <c:invertIfNegative val="0"/>
          <c:dPt>
            <c:idx val="0"/>
            <c:invertIfNegative val="0"/>
            <c:bubble3D val="0"/>
            <c:spPr>
              <a:solidFill>
                <a:srgbClr val="ED7D31">
                  <a:lumMod val="40000"/>
                  <a:lumOff val="60000"/>
                </a:srgbClr>
              </a:solidFill>
            </c:spPr>
          </c:dPt>
          <c:dPt>
            <c:idx val="3"/>
            <c:invertIfNegative val="0"/>
            <c:bubble3D val="0"/>
            <c:spPr>
              <a:solidFill>
                <a:srgbClr val="ED7D31">
                  <a:lumMod val="40000"/>
                  <a:lumOff val="60000"/>
                </a:srgbClr>
              </a:solidFill>
            </c:spPr>
          </c:dPt>
          <c:dLbls>
            <c:txPr>
              <a:bodyPr/>
              <a:lstStyle/>
              <a:p>
                <a:pPr>
                  <a:defRPr sz="1400"/>
                </a:pPr>
                <a:endParaRPr lang="en-US"/>
              </a:p>
            </c:txPr>
            <c:showLegendKey val="0"/>
            <c:showVal val="1"/>
            <c:showCatName val="0"/>
            <c:showSerName val="0"/>
            <c:showPercent val="0"/>
            <c:showBubbleSize val="0"/>
            <c:showLeaderLines val="0"/>
          </c:dLbls>
          <c:cat>
            <c:strRef>
              <c:f>Charts!$A$2:$A$6</c:f>
              <c:strCache>
                <c:ptCount val="5"/>
                <c:pt idx="0">
                  <c:v>Fragile states without support</c:v>
                </c:pt>
                <c:pt idx="1">
                  <c:v>Countries without support</c:v>
                </c:pt>
                <c:pt idx="2">
                  <c:v>All 81 countries</c:v>
                </c:pt>
                <c:pt idx="3">
                  <c:v>Fragile states with support</c:v>
                </c:pt>
                <c:pt idx="4">
                  <c:v>Countries with support</c:v>
                </c:pt>
              </c:strCache>
            </c:strRef>
          </c:cat>
          <c:val>
            <c:numRef>
              <c:f>Charts!$B$2:$B$6</c:f>
              <c:numCache>
                <c:formatCode>0%</c:formatCode>
                <c:ptCount val="5"/>
                <c:pt idx="0">
                  <c:v>0.823099107314844</c:v>
                </c:pt>
                <c:pt idx="1">
                  <c:v>0.83</c:v>
                </c:pt>
                <c:pt idx="2">
                  <c:v>0.86</c:v>
                </c:pt>
                <c:pt idx="3">
                  <c:v>0.90210694914377</c:v>
                </c:pt>
                <c:pt idx="4">
                  <c:v>0.92063003569906</c:v>
                </c:pt>
              </c:numCache>
            </c:numRef>
          </c:val>
        </c:ser>
        <c:dLbls>
          <c:showLegendKey val="0"/>
          <c:showVal val="1"/>
          <c:showCatName val="0"/>
          <c:showSerName val="0"/>
          <c:showPercent val="0"/>
          <c:showBubbleSize val="0"/>
        </c:dLbls>
        <c:gapWidth val="40"/>
        <c:axId val="-2103499144"/>
        <c:axId val="-2105108744"/>
      </c:barChart>
      <c:catAx>
        <c:axId val="-2103499144"/>
        <c:scaling>
          <c:orientation val="minMax"/>
        </c:scaling>
        <c:delete val="0"/>
        <c:axPos val="l"/>
        <c:majorTickMark val="none"/>
        <c:minorTickMark val="none"/>
        <c:tickLblPos val="nextTo"/>
        <c:txPr>
          <a:bodyPr/>
          <a:lstStyle/>
          <a:p>
            <a:pPr>
              <a:defRPr sz="1800"/>
            </a:pPr>
            <a:endParaRPr lang="en-US"/>
          </a:p>
        </c:txPr>
        <c:crossAx val="-2105108744"/>
        <c:crosses val="autoZero"/>
        <c:auto val="1"/>
        <c:lblAlgn val="ctr"/>
        <c:lblOffset val="100"/>
        <c:noMultiLvlLbl val="0"/>
      </c:catAx>
      <c:valAx>
        <c:axId val="-2105108744"/>
        <c:scaling>
          <c:orientation val="minMax"/>
          <c:max val="0.95"/>
          <c:min val="0.6"/>
        </c:scaling>
        <c:delete val="1"/>
        <c:axPos val="b"/>
        <c:numFmt formatCode="0%" sourceLinked="1"/>
        <c:majorTickMark val="none"/>
        <c:minorTickMark val="none"/>
        <c:tickLblPos val="nextTo"/>
        <c:crossAx val="-2103499144"/>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2400" dirty="0" smtClean="0"/>
              <a:t>Inclusiveness: Number </a:t>
            </a:r>
            <a:r>
              <a:rPr lang="en-US" sz="2400" dirty="0"/>
              <a:t>of providers </a:t>
            </a:r>
            <a:r>
              <a:rPr lang="en-US" sz="2400" dirty="0" smtClean="0"/>
              <a:t>reporting to gov’t </a:t>
            </a:r>
            <a:endParaRPr lang="en-US" sz="2400" dirty="0"/>
          </a:p>
          <a:p>
            <a:pPr>
              <a:defRPr sz="1600"/>
            </a:pPr>
            <a:r>
              <a:rPr lang="en-US" sz="1800" b="0" dirty="0"/>
              <a:t>(average)</a:t>
            </a:r>
          </a:p>
        </c:rich>
      </c:tx>
      <c:layout/>
      <c:overlay val="0"/>
    </c:title>
    <c:autoTitleDeleted val="0"/>
    <c:plotArea>
      <c:layout/>
      <c:barChart>
        <c:barDir val="col"/>
        <c:grouping val="clustered"/>
        <c:varyColors val="0"/>
        <c:ser>
          <c:idx val="0"/>
          <c:order val="0"/>
          <c:tx>
            <c:strRef>
              <c:f>Charts!$B$11</c:f>
              <c:strCache>
                <c:ptCount val="1"/>
                <c:pt idx="0">
                  <c:v>Average number of providers reporting</c:v>
                </c:pt>
              </c:strCache>
            </c:strRef>
          </c:tx>
          <c:invertIfNegative val="0"/>
          <c:dLbls>
            <c:txPr>
              <a:bodyPr/>
              <a:lstStyle/>
              <a:p>
                <a:pPr>
                  <a:defRPr sz="2000" b="1"/>
                </a:pPr>
                <a:endParaRPr lang="en-US"/>
              </a:p>
            </c:txPr>
            <c:showLegendKey val="0"/>
            <c:showVal val="1"/>
            <c:showCatName val="0"/>
            <c:showSerName val="0"/>
            <c:showPercent val="0"/>
            <c:showBubbleSize val="0"/>
            <c:showLeaderLines val="0"/>
          </c:dLbls>
          <c:cat>
            <c:strRef>
              <c:f>Charts!$A$12:$A$13</c:f>
              <c:strCache>
                <c:ptCount val="2"/>
                <c:pt idx="0">
                  <c:v>Countries with support</c:v>
                </c:pt>
                <c:pt idx="1">
                  <c:v>Countries without support</c:v>
                </c:pt>
              </c:strCache>
            </c:strRef>
          </c:cat>
          <c:val>
            <c:numRef>
              <c:f>Charts!$B$12:$B$13</c:f>
              <c:numCache>
                <c:formatCode>General</c:formatCode>
                <c:ptCount val="2"/>
                <c:pt idx="0">
                  <c:v>22.0</c:v>
                </c:pt>
                <c:pt idx="1">
                  <c:v>13.0</c:v>
                </c:pt>
              </c:numCache>
            </c:numRef>
          </c:val>
        </c:ser>
        <c:dLbls>
          <c:showLegendKey val="0"/>
          <c:showVal val="1"/>
          <c:showCatName val="0"/>
          <c:showSerName val="0"/>
          <c:showPercent val="0"/>
          <c:showBubbleSize val="0"/>
        </c:dLbls>
        <c:gapWidth val="150"/>
        <c:overlap val="-25"/>
        <c:axId val="-2103503240"/>
        <c:axId val="2088098136"/>
      </c:barChart>
      <c:catAx>
        <c:axId val="-2103503240"/>
        <c:scaling>
          <c:orientation val="minMax"/>
        </c:scaling>
        <c:delete val="0"/>
        <c:axPos val="b"/>
        <c:majorTickMark val="none"/>
        <c:minorTickMark val="none"/>
        <c:tickLblPos val="nextTo"/>
        <c:txPr>
          <a:bodyPr/>
          <a:lstStyle/>
          <a:p>
            <a:pPr>
              <a:defRPr sz="2000" b="1"/>
            </a:pPr>
            <a:endParaRPr lang="en-US"/>
          </a:p>
        </c:txPr>
        <c:crossAx val="2088098136"/>
        <c:crosses val="autoZero"/>
        <c:auto val="1"/>
        <c:lblAlgn val="ctr"/>
        <c:lblOffset val="100"/>
        <c:noMultiLvlLbl val="0"/>
      </c:catAx>
      <c:valAx>
        <c:axId val="2088098136"/>
        <c:scaling>
          <c:orientation val="minMax"/>
        </c:scaling>
        <c:delete val="1"/>
        <c:axPos val="l"/>
        <c:numFmt formatCode="General" sourceLinked="1"/>
        <c:majorTickMark val="out"/>
        <c:minorTickMark val="none"/>
        <c:tickLblPos val="nextTo"/>
        <c:crossAx val="-210350324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2"/>
            </a:solidFill>
          </c:spPr>
          <c:invertIfNegative val="0"/>
          <c:dPt>
            <c:idx val="0"/>
            <c:invertIfNegative val="0"/>
            <c:bubble3D val="0"/>
            <c:spPr>
              <a:solidFill>
                <a:srgbClr val="70AD47"/>
              </a:solidFill>
            </c:spPr>
          </c:dPt>
          <c:dLbls>
            <c:txPr>
              <a:bodyPr/>
              <a:lstStyle/>
              <a:p>
                <a:pPr>
                  <a:defRPr sz="2000" b="1"/>
                </a:pPr>
                <a:endParaRPr lang="en-US"/>
              </a:p>
            </c:txPr>
            <c:showLegendKey val="0"/>
            <c:showVal val="1"/>
            <c:showCatName val="0"/>
            <c:showSerName val="0"/>
            <c:showPercent val="0"/>
            <c:showBubbleSize val="0"/>
            <c:showLeaderLines val="0"/>
          </c:dLbls>
          <c:cat>
            <c:strRef>
              <c:f>Sheet1!$O$27:$O$28</c:f>
              <c:strCache>
                <c:ptCount val="2"/>
                <c:pt idx="0">
                  <c:v>% of countries received external support that reported on indicator 2</c:v>
                </c:pt>
                <c:pt idx="1">
                  <c:v>% of countries with no external support that reported on indicator 2</c:v>
                </c:pt>
              </c:strCache>
            </c:strRef>
          </c:cat>
          <c:val>
            <c:numRef>
              <c:f>Sheet1!$P$27:$P$28</c:f>
              <c:numCache>
                <c:formatCode>0%</c:formatCode>
                <c:ptCount val="2"/>
                <c:pt idx="0">
                  <c:v>0.92</c:v>
                </c:pt>
                <c:pt idx="1">
                  <c:v>0.593220338983051</c:v>
                </c:pt>
              </c:numCache>
            </c:numRef>
          </c:val>
        </c:ser>
        <c:dLbls>
          <c:showLegendKey val="0"/>
          <c:showVal val="1"/>
          <c:showCatName val="0"/>
          <c:showSerName val="0"/>
          <c:showPercent val="0"/>
          <c:showBubbleSize val="0"/>
        </c:dLbls>
        <c:gapWidth val="41"/>
        <c:overlap val="-99"/>
        <c:axId val="-2104571432"/>
        <c:axId val="2061701512"/>
      </c:barChart>
      <c:catAx>
        <c:axId val="-2104571432"/>
        <c:scaling>
          <c:orientation val="minMax"/>
        </c:scaling>
        <c:delete val="0"/>
        <c:axPos val="l"/>
        <c:majorTickMark val="none"/>
        <c:minorTickMark val="none"/>
        <c:tickLblPos val="nextTo"/>
        <c:txPr>
          <a:bodyPr/>
          <a:lstStyle/>
          <a:p>
            <a:pPr>
              <a:defRPr sz="2300" b="1"/>
            </a:pPr>
            <a:endParaRPr lang="en-US"/>
          </a:p>
        </c:txPr>
        <c:crossAx val="2061701512"/>
        <c:crosses val="autoZero"/>
        <c:auto val="1"/>
        <c:lblAlgn val="ctr"/>
        <c:lblOffset val="100"/>
        <c:noMultiLvlLbl val="0"/>
      </c:catAx>
      <c:valAx>
        <c:axId val="2061701512"/>
        <c:scaling>
          <c:orientation val="minMax"/>
        </c:scaling>
        <c:delete val="1"/>
        <c:axPos val="b"/>
        <c:numFmt formatCode="0%" sourceLinked="1"/>
        <c:majorTickMark val="out"/>
        <c:minorTickMark val="none"/>
        <c:tickLblPos val="nextTo"/>
        <c:crossAx val="-2104571432"/>
        <c:crosses val="autoZero"/>
        <c:crossBetween val="between"/>
      </c:valAx>
    </c:plotArea>
    <c:plotVisOnly val="1"/>
    <c:dispBlanksAs val="gap"/>
    <c:showDLblsOverMax val="0"/>
  </c:chart>
  <c:spPr>
    <a:solidFill>
      <a:srgbClr val="FFFFFF"/>
    </a:solid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486505541224673"/>
          <c:y val="0.193671617649768"/>
          <c:w val="0.513494458775328"/>
          <c:h val="0.76599501766315"/>
        </c:manualLayout>
      </c:layout>
      <c:barChart>
        <c:barDir val="bar"/>
        <c:grouping val="clustered"/>
        <c:varyColors val="0"/>
        <c:ser>
          <c:idx val="0"/>
          <c:order val="0"/>
          <c:tx>
            <c:strRef>
              <c:f>'Data collection'!$D$1</c:f>
              <c:strCache>
                <c:ptCount val="1"/>
                <c:pt idx="0">
                  <c:v>… and how they worked in practice</c:v>
                </c:pt>
              </c:strCache>
            </c:strRef>
          </c:tx>
          <c:invertIfNegative val="0"/>
          <c:dLbls>
            <c:delete val="1"/>
          </c:dLbls>
          <c:cat>
            <c:strRef>
              <c:f>'Data collection'!$B$2:$B$8</c:f>
              <c:strCache>
                <c:ptCount val="7"/>
                <c:pt idx="0">
                  <c:v>Remote support from the UNDP-OECD Joint Support Team</c:v>
                </c:pt>
                <c:pt idx="1">
                  <c:v>In-country support from development partners</c:v>
                </c:pt>
                <c:pt idx="2">
                  <c:v>Responsiveness and timeliness of other government ministries or units</c:v>
                </c:pt>
                <c:pt idx="3">
                  <c:v>Responsiveness and timeliness of civil society/private sector focal points</c:v>
                </c:pt>
                <c:pt idx="4">
                  <c:v>Training to understand the indicators</c:v>
                </c:pt>
                <c:pt idx="5">
                  <c:v>In-country capacity and availability of resources to lead the exercise</c:v>
                </c:pt>
                <c:pt idx="6">
                  <c:v>Development partners' responsiveness and timeliness</c:v>
                </c:pt>
              </c:strCache>
            </c:strRef>
          </c:cat>
          <c:val>
            <c:numRef>
              <c:f>'Data collection'!$D$2:$D$8</c:f>
              <c:numCache>
                <c:formatCode>0.0</c:formatCode>
                <c:ptCount val="7"/>
                <c:pt idx="0">
                  <c:v>2.88571428571429</c:v>
                </c:pt>
                <c:pt idx="1">
                  <c:v>2.23943661971831</c:v>
                </c:pt>
                <c:pt idx="2">
                  <c:v>1.941176470588235</c:v>
                </c:pt>
                <c:pt idx="3">
                  <c:v>2.347222222222223</c:v>
                </c:pt>
                <c:pt idx="4">
                  <c:v>2.231884057971015</c:v>
                </c:pt>
                <c:pt idx="5">
                  <c:v>2.424657534246575</c:v>
                </c:pt>
                <c:pt idx="6">
                  <c:v>2.08219178082192</c:v>
                </c:pt>
              </c:numCache>
            </c:numRef>
          </c:val>
        </c:ser>
        <c:ser>
          <c:idx val="1"/>
          <c:order val="1"/>
          <c:tx>
            <c:strRef>
              <c:f>'Data collection'!$C$1</c:f>
              <c:strCache>
                <c:ptCount val="1"/>
                <c:pt idx="0">
                  <c:v>Most critical areas …</c:v>
                </c:pt>
              </c:strCache>
            </c:strRef>
          </c:tx>
          <c:spPr>
            <a:solidFill>
              <a:schemeClr val="tx2"/>
            </a:solidFill>
          </c:spPr>
          <c:invertIfNegative val="0"/>
          <c:dLbls>
            <c:delete val="1"/>
          </c:dLbls>
          <c:cat>
            <c:strRef>
              <c:f>'Data collection'!$B$2:$B$8</c:f>
              <c:strCache>
                <c:ptCount val="7"/>
                <c:pt idx="0">
                  <c:v>Remote support from the UNDP-OECD Joint Support Team</c:v>
                </c:pt>
                <c:pt idx="1">
                  <c:v>In-country support from development partners</c:v>
                </c:pt>
                <c:pt idx="2">
                  <c:v>Responsiveness and timeliness of other government ministries or units</c:v>
                </c:pt>
                <c:pt idx="3">
                  <c:v>Responsiveness and timeliness of civil society/private sector focal points</c:v>
                </c:pt>
                <c:pt idx="4">
                  <c:v>Training to understand the indicators</c:v>
                </c:pt>
                <c:pt idx="5">
                  <c:v>In-country capacity and availability of resources to lead the exercise</c:v>
                </c:pt>
                <c:pt idx="6">
                  <c:v>Development partners' responsiveness and timeliness</c:v>
                </c:pt>
              </c:strCache>
            </c:strRef>
          </c:cat>
          <c:val>
            <c:numRef>
              <c:f>'Data collection'!$C$2:$C$8</c:f>
              <c:numCache>
                <c:formatCode>0.0</c:formatCode>
                <c:ptCount val="7"/>
                <c:pt idx="0">
                  <c:v>2.811594202898551</c:v>
                </c:pt>
                <c:pt idx="1">
                  <c:v>2.855072463768115</c:v>
                </c:pt>
                <c:pt idx="2">
                  <c:v>3.161764705882354</c:v>
                </c:pt>
                <c:pt idx="3">
                  <c:v>3.173913043478261</c:v>
                </c:pt>
                <c:pt idx="4">
                  <c:v>3.179104477611941</c:v>
                </c:pt>
                <c:pt idx="5">
                  <c:v>3.289855072463768</c:v>
                </c:pt>
                <c:pt idx="6">
                  <c:v>3.571428571428571</c:v>
                </c:pt>
              </c:numCache>
            </c:numRef>
          </c:val>
        </c:ser>
        <c:dLbls>
          <c:showLegendKey val="0"/>
          <c:showVal val="1"/>
          <c:showCatName val="0"/>
          <c:showSerName val="0"/>
          <c:showPercent val="0"/>
          <c:showBubbleSize val="0"/>
        </c:dLbls>
        <c:gapWidth val="55"/>
        <c:axId val="2127795880"/>
        <c:axId val="2062367928"/>
      </c:barChart>
      <c:catAx>
        <c:axId val="2127795880"/>
        <c:scaling>
          <c:orientation val="minMax"/>
        </c:scaling>
        <c:delete val="0"/>
        <c:axPos val="l"/>
        <c:numFmt formatCode="General" sourceLinked="1"/>
        <c:majorTickMark val="none"/>
        <c:minorTickMark val="none"/>
        <c:tickLblPos val="nextTo"/>
        <c:txPr>
          <a:bodyPr/>
          <a:lstStyle/>
          <a:p>
            <a:pPr algn="r">
              <a:defRPr sz="2000" b="1">
                <a:latin typeface="Arial"/>
                <a:cs typeface="Arial"/>
              </a:defRPr>
            </a:pPr>
            <a:endParaRPr lang="en-US"/>
          </a:p>
        </c:txPr>
        <c:crossAx val="2062367928"/>
        <c:crosses val="autoZero"/>
        <c:auto val="1"/>
        <c:lblAlgn val="ctr"/>
        <c:lblOffset val="100"/>
        <c:noMultiLvlLbl val="0"/>
      </c:catAx>
      <c:valAx>
        <c:axId val="2062367928"/>
        <c:scaling>
          <c:orientation val="minMax"/>
        </c:scaling>
        <c:delete val="1"/>
        <c:axPos val="b"/>
        <c:numFmt formatCode="0.0" sourceLinked="1"/>
        <c:majorTickMark val="out"/>
        <c:minorTickMark val="none"/>
        <c:tickLblPos val="nextTo"/>
        <c:crossAx val="2127795880"/>
        <c:crosses val="autoZero"/>
        <c:crossBetween val="between"/>
      </c:valAx>
    </c:plotArea>
    <c:legend>
      <c:legendPos val="t"/>
      <c:layout>
        <c:manualLayout>
          <c:xMode val="edge"/>
          <c:yMode val="edge"/>
          <c:x val="0.240058578125169"/>
          <c:y val="0.0527950250328972"/>
          <c:w val="0.635268980610347"/>
          <c:h val="0.109796462456796"/>
        </c:manualLayout>
      </c:layout>
      <c:overlay val="0"/>
      <c:txPr>
        <a:bodyPr/>
        <a:lstStyle/>
        <a:p>
          <a:pPr>
            <a:defRPr sz="2200" b="1">
              <a:latin typeface="Arial"/>
              <a:cs typeface="Arial"/>
            </a:defRPr>
          </a:pPr>
          <a:endParaRPr lang="en-US"/>
        </a:p>
      </c:txPr>
    </c:legend>
    <c:plotVisOnly val="1"/>
    <c:dispBlanksAs val="gap"/>
    <c:showDLblsOverMax val="0"/>
  </c:chart>
  <c:spPr>
    <a:ln>
      <a:noFill/>
    </a:ln>
  </c:spPr>
  <c:txPr>
    <a:bodyPr/>
    <a:lstStyle/>
    <a:p>
      <a:pPr>
        <a:defRPr sz="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A6C6ED-3E65-4A40-86AF-B1BC91CD6D0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GB"/>
        </a:p>
      </dgm:t>
    </dgm:pt>
    <dgm:pt modelId="{2FA0595C-ED8B-458B-97C8-862475107C28}">
      <dgm:prSet phldrT="[Text]"/>
      <dgm:spPr>
        <a:solidFill>
          <a:schemeClr val="accent2">
            <a:lumMod val="60000"/>
            <a:lumOff val="40000"/>
          </a:schemeClr>
        </a:solidFill>
      </dgm:spPr>
      <dgm:t>
        <a:bodyPr/>
        <a:lstStyle/>
        <a:p>
          <a:r>
            <a:rPr lang="en-GB" b="1" dirty="0" smtClean="0">
              <a:solidFill>
                <a:srgbClr val="000000"/>
              </a:solidFill>
            </a:rPr>
            <a:t>Awareness raising</a:t>
          </a:r>
          <a:endParaRPr lang="en-GB" b="1" dirty="0">
            <a:solidFill>
              <a:srgbClr val="000000"/>
            </a:solidFill>
          </a:endParaRPr>
        </a:p>
      </dgm:t>
    </dgm:pt>
    <dgm:pt modelId="{7F79FBBF-5123-4F2B-8DCA-86108C753016}" type="parTrans" cxnId="{9E26B8B8-E308-4558-839C-B45BE18F3B42}">
      <dgm:prSet/>
      <dgm:spPr/>
      <dgm:t>
        <a:bodyPr/>
        <a:lstStyle/>
        <a:p>
          <a:endParaRPr lang="en-GB"/>
        </a:p>
      </dgm:t>
    </dgm:pt>
    <dgm:pt modelId="{0E2426AB-F828-425C-B196-28E6A1FFFA89}" type="sibTrans" cxnId="{9E26B8B8-E308-4558-839C-B45BE18F3B42}">
      <dgm:prSet/>
      <dgm:spPr/>
      <dgm:t>
        <a:bodyPr/>
        <a:lstStyle/>
        <a:p>
          <a:endParaRPr lang="en-GB"/>
        </a:p>
      </dgm:t>
    </dgm:pt>
    <dgm:pt modelId="{166F66C5-E9CB-48A6-9D24-E697BCAC7BEA}">
      <dgm:prSet phldrT="[Text]"/>
      <dgm:spPr>
        <a:solidFill>
          <a:schemeClr val="accent2"/>
        </a:solidFill>
      </dgm:spPr>
      <dgm:t>
        <a:bodyPr/>
        <a:lstStyle/>
        <a:p>
          <a:r>
            <a:rPr lang="en-GB" b="1" dirty="0" smtClean="0">
              <a:solidFill>
                <a:srgbClr val="000000"/>
              </a:solidFill>
            </a:rPr>
            <a:t>Data collection</a:t>
          </a:r>
          <a:endParaRPr lang="en-GB" b="1" dirty="0">
            <a:solidFill>
              <a:srgbClr val="000000"/>
            </a:solidFill>
          </a:endParaRPr>
        </a:p>
      </dgm:t>
    </dgm:pt>
    <dgm:pt modelId="{86A81806-58DF-45A2-A168-EC2E5E91A071}" type="parTrans" cxnId="{CD9716FE-FA81-4797-833B-95A2D5EF7924}">
      <dgm:prSet/>
      <dgm:spPr/>
      <dgm:t>
        <a:bodyPr/>
        <a:lstStyle/>
        <a:p>
          <a:endParaRPr lang="en-GB"/>
        </a:p>
      </dgm:t>
    </dgm:pt>
    <dgm:pt modelId="{0EFFC514-123A-4340-86C9-5E4F0C951083}" type="sibTrans" cxnId="{CD9716FE-FA81-4797-833B-95A2D5EF7924}">
      <dgm:prSet/>
      <dgm:spPr/>
      <dgm:t>
        <a:bodyPr/>
        <a:lstStyle/>
        <a:p>
          <a:endParaRPr lang="en-GB"/>
        </a:p>
      </dgm:t>
    </dgm:pt>
    <dgm:pt modelId="{A992F64C-C770-41B4-81EF-3274288B305A}">
      <dgm:prSet phldrT="[Text]"/>
      <dgm:spPr>
        <a:solidFill>
          <a:schemeClr val="accent2">
            <a:lumMod val="75000"/>
          </a:schemeClr>
        </a:solidFill>
      </dgm:spPr>
      <dgm:t>
        <a:bodyPr/>
        <a:lstStyle/>
        <a:p>
          <a:r>
            <a:rPr lang="en-GB" b="1" dirty="0" smtClean="0">
              <a:solidFill>
                <a:srgbClr val="000000"/>
              </a:solidFill>
            </a:rPr>
            <a:t>Action on findings</a:t>
          </a:r>
          <a:endParaRPr lang="en-GB" b="1" dirty="0">
            <a:solidFill>
              <a:srgbClr val="000000"/>
            </a:solidFill>
          </a:endParaRPr>
        </a:p>
      </dgm:t>
    </dgm:pt>
    <dgm:pt modelId="{F0EEE27E-AD5F-437B-950C-805D37EE95A2}" type="parTrans" cxnId="{4104C576-A6E6-415C-B7E7-D27AF55AEA9E}">
      <dgm:prSet/>
      <dgm:spPr/>
      <dgm:t>
        <a:bodyPr/>
        <a:lstStyle/>
        <a:p>
          <a:endParaRPr lang="en-GB"/>
        </a:p>
      </dgm:t>
    </dgm:pt>
    <dgm:pt modelId="{3FC77A99-9758-43D4-B822-0C8F1FC4EF78}" type="sibTrans" cxnId="{4104C576-A6E6-415C-B7E7-D27AF55AEA9E}">
      <dgm:prSet/>
      <dgm:spPr/>
      <dgm:t>
        <a:bodyPr/>
        <a:lstStyle/>
        <a:p>
          <a:endParaRPr lang="en-GB"/>
        </a:p>
      </dgm:t>
    </dgm:pt>
    <dgm:pt modelId="{9BFAA202-B3C7-4D60-9675-0DCDCDDF878A}" type="pres">
      <dgm:prSet presAssocID="{6BA6C6ED-3E65-4A40-86AF-B1BC91CD6D02}" presName="Name0" presStyleCnt="0">
        <dgm:presLayoutVars>
          <dgm:dir/>
          <dgm:animLvl val="lvl"/>
          <dgm:resizeHandles val="exact"/>
        </dgm:presLayoutVars>
      </dgm:prSet>
      <dgm:spPr/>
      <dgm:t>
        <a:bodyPr/>
        <a:lstStyle/>
        <a:p>
          <a:endParaRPr lang="en-US"/>
        </a:p>
      </dgm:t>
    </dgm:pt>
    <dgm:pt modelId="{5B89F134-D74B-44CA-864F-5E0D6D276726}" type="pres">
      <dgm:prSet presAssocID="{A992F64C-C770-41B4-81EF-3274288B305A}" presName="boxAndChildren" presStyleCnt="0"/>
      <dgm:spPr/>
    </dgm:pt>
    <dgm:pt modelId="{37169961-50DA-4584-BEF8-A658E8F9591C}" type="pres">
      <dgm:prSet presAssocID="{A992F64C-C770-41B4-81EF-3274288B305A}" presName="parentTextBox" presStyleLbl="node1" presStyleIdx="0" presStyleCnt="3"/>
      <dgm:spPr/>
      <dgm:t>
        <a:bodyPr/>
        <a:lstStyle/>
        <a:p>
          <a:endParaRPr lang="en-US"/>
        </a:p>
      </dgm:t>
    </dgm:pt>
    <dgm:pt modelId="{083D5232-5DA3-4531-9DD0-CC78795E80F6}" type="pres">
      <dgm:prSet presAssocID="{0EFFC514-123A-4340-86C9-5E4F0C951083}" presName="sp" presStyleCnt="0"/>
      <dgm:spPr/>
    </dgm:pt>
    <dgm:pt modelId="{2D2F8A4E-E1FA-40A3-A274-AAC421D518F4}" type="pres">
      <dgm:prSet presAssocID="{166F66C5-E9CB-48A6-9D24-E697BCAC7BEA}" presName="arrowAndChildren" presStyleCnt="0"/>
      <dgm:spPr/>
    </dgm:pt>
    <dgm:pt modelId="{82F7C43B-37CB-4780-95F6-0F024A1D4521}" type="pres">
      <dgm:prSet presAssocID="{166F66C5-E9CB-48A6-9D24-E697BCAC7BEA}" presName="parentTextArrow" presStyleLbl="node1" presStyleIdx="1" presStyleCnt="3"/>
      <dgm:spPr/>
      <dgm:t>
        <a:bodyPr/>
        <a:lstStyle/>
        <a:p>
          <a:endParaRPr lang="en-US"/>
        </a:p>
      </dgm:t>
    </dgm:pt>
    <dgm:pt modelId="{48F89530-DCC9-4847-BDAA-1AD4039F91D7}" type="pres">
      <dgm:prSet presAssocID="{0E2426AB-F828-425C-B196-28E6A1FFFA89}" presName="sp" presStyleCnt="0"/>
      <dgm:spPr/>
    </dgm:pt>
    <dgm:pt modelId="{7EDD549B-4021-4ACA-AD13-F47DACCFF210}" type="pres">
      <dgm:prSet presAssocID="{2FA0595C-ED8B-458B-97C8-862475107C28}" presName="arrowAndChildren" presStyleCnt="0"/>
      <dgm:spPr/>
    </dgm:pt>
    <dgm:pt modelId="{CCCC033D-8C9B-445F-BBEF-FED0CBFF5EE2}" type="pres">
      <dgm:prSet presAssocID="{2FA0595C-ED8B-458B-97C8-862475107C28}" presName="parentTextArrow" presStyleLbl="node1" presStyleIdx="2" presStyleCnt="3" custLinFactNeighborY="-660"/>
      <dgm:spPr/>
      <dgm:t>
        <a:bodyPr/>
        <a:lstStyle/>
        <a:p>
          <a:endParaRPr lang="en-GB"/>
        </a:p>
      </dgm:t>
    </dgm:pt>
  </dgm:ptLst>
  <dgm:cxnLst>
    <dgm:cxn modelId="{A471CF81-A7FA-461B-A811-6F5010DEBF03}" type="presOf" srcId="{6BA6C6ED-3E65-4A40-86AF-B1BC91CD6D02}" destId="{9BFAA202-B3C7-4D60-9675-0DCDCDDF878A}" srcOrd="0" destOrd="0" presId="urn:microsoft.com/office/officeart/2005/8/layout/process4"/>
    <dgm:cxn modelId="{9E26B8B8-E308-4558-839C-B45BE18F3B42}" srcId="{6BA6C6ED-3E65-4A40-86AF-B1BC91CD6D02}" destId="{2FA0595C-ED8B-458B-97C8-862475107C28}" srcOrd="0" destOrd="0" parTransId="{7F79FBBF-5123-4F2B-8DCA-86108C753016}" sibTransId="{0E2426AB-F828-425C-B196-28E6A1FFFA89}"/>
    <dgm:cxn modelId="{4104C576-A6E6-415C-B7E7-D27AF55AEA9E}" srcId="{6BA6C6ED-3E65-4A40-86AF-B1BC91CD6D02}" destId="{A992F64C-C770-41B4-81EF-3274288B305A}" srcOrd="2" destOrd="0" parTransId="{F0EEE27E-AD5F-437B-950C-805D37EE95A2}" sibTransId="{3FC77A99-9758-43D4-B822-0C8F1FC4EF78}"/>
    <dgm:cxn modelId="{CD9716FE-FA81-4797-833B-95A2D5EF7924}" srcId="{6BA6C6ED-3E65-4A40-86AF-B1BC91CD6D02}" destId="{166F66C5-E9CB-48A6-9D24-E697BCAC7BEA}" srcOrd="1" destOrd="0" parTransId="{86A81806-58DF-45A2-A168-EC2E5E91A071}" sibTransId="{0EFFC514-123A-4340-86C9-5E4F0C951083}"/>
    <dgm:cxn modelId="{838A136D-C991-4EBD-8CA7-3B05BA00C9A8}" type="presOf" srcId="{2FA0595C-ED8B-458B-97C8-862475107C28}" destId="{CCCC033D-8C9B-445F-BBEF-FED0CBFF5EE2}" srcOrd="0" destOrd="0" presId="urn:microsoft.com/office/officeart/2005/8/layout/process4"/>
    <dgm:cxn modelId="{B6A10611-53F1-498E-92F0-C32A137CB73D}" type="presOf" srcId="{166F66C5-E9CB-48A6-9D24-E697BCAC7BEA}" destId="{82F7C43B-37CB-4780-95F6-0F024A1D4521}" srcOrd="0" destOrd="0" presId="urn:microsoft.com/office/officeart/2005/8/layout/process4"/>
    <dgm:cxn modelId="{EFE0ECDE-0E02-4063-B641-FCD75BBF9A42}" type="presOf" srcId="{A992F64C-C770-41B4-81EF-3274288B305A}" destId="{37169961-50DA-4584-BEF8-A658E8F9591C}" srcOrd="0" destOrd="0" presId="urn:microsoft.com/office/officeart/2005/8/layout/process4"/>
    <dgm:cxn modelId="{BF58A2A0-B811-48AF-8876-43361FAAD1CB}" type="presParOf" srcId="{9BFAA202-B3C7-4D60-9675-0DCDCDDF878A}" destId="{5B89F134-D74B-44CA-864F-5E0D6D276726}" srcOrd="0" destOrd="0" presId="urn:microsoft.com/office/officeart/2005/8/layout/process4"/>
    <dgm:cxn modelId="{26DCB5CC-2C02-4679-BCDF-53563677AE49}" type="presParOf" srcId="{5B89F134-D74B-44CA-864F-5E0D6D276726}" destId="{37169961-50DA-4584-BEF8-A658E8F9591C}" srcOrd="0" destOrd="0" presId="urn:microsoft.com/office/officeart/2005/8/layout/process4"/>
    <dgm:cxn modelId="{9A848CBE-8EF4-4556-8372-D9262AAD648D}" type="presParOf" srcId="{9BFAA202-B3C7-4D60-9675-0DCDCDDF878A}" destId="{083D5232-5DA3-4531-9DD0-CC78795E80F6}" srcOrd="1" destOrd="0" presId="urn:microsoft.com/office/officeart/2005/8/layout/process4"/>
    <dgm:cxn modelId="{5D6123EC-8AE1-4683-B8BB-02EABB2EEC20}" type="presParOf" srcId="{9BFAA202-B3C7-4D60-9675-0DCDCDDF878A}" destId="{2D2F8A4E-E1FA-40A3-A274-AAC421D518F4}" srcOrd="2" destOrd="0" presId="urn:microsoft.com/office/officeart/2005/8/layout/process4"/>
    <dgm:cxn modelId="{B51A19A3-D9D1-4279-AAEC-2D5EA093D6FB}" type="presParOf" srcId="{2D2F8A4E-E1FA-40A3-A274-AAC421D518F4}" destId="{82F7C43B-37CB-4780-95F6-0F024A1D4521}" srcOrd="0" destOrd="0" presId="urn:microsoft.com/office/officeart/2005/8/layout/process4"/>
    <dgm:cxn modelId="{7A224358-008E-47E4-B6FD-7933F0E83879}" type="presParOf" srcId="{9BFAA202-B3C7-4D60-9675-0DCDCDDF878A}" destId="{48F89530-DCC9-4847-BDAA-1AD4039F91D7}" srcOrd="3" destOrd="0" presId="urn:microsoft.com/office/officeart/2005/8/layout/process4"/>
    <dgm:cxn modelId="{6360E0A5-408E-49C7-8243-CFA3E40C05CE}" type="presParOf" srcId="{9BFAA202-B3C7-4D60-9675-0DCDCDDF878A}" destId="{7EDD549B-4021-4ACA-AD13-F47DACCFF210}" srcOrd="4" destOrd="0" presId="urn:microsoft.com/office/officeart/2005/8/layout/process4"/>
    <dgm:cxn modelId="{C9CE4215-C0E1-4716-B063-B746C961699A}" type="presParOf" srcId="{7EDD549B-4021-4ACA-AD13-F47DACCFF210}" destId="{CCCC033D-8C9B-445F-BBEF-FED0CBFF5EE2}"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69961-50DA-4584-BEF8-A658E8F9591C}">
      <dsp:nvSpPr>
        <dsp:cNvPr id="0" name=""/>
        <dsp:cNvSpPr/>
      </dsp:nvSpPr>
      <dsp:spPr>
        <a:xfrm>
          <a:off x="0" y="3282129"/>
          <a:ext cx="2509995" cy="1077268"/>
        </a:xfrm>
        <a:prstGeom prst="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GB" sz="2500" b="1" kern="1200" dirty="0" smtClean="0">
              <a:solidFill>
                <a:srgbClr val="000000"/>
              </a:solidFill>
            </a:rPr>
            <a:t>Action on findings</a:t>
          </a:r>
          <a:endParaRPr lang="en-GB" sz="2500" b="1" kern="1200" dirty="0">
            <a:solidFill>
              <a:srgbClr val="000000"/>
            </a:solidFill>
          </a:endParaRPr>
        </a:p>
      </dsp:txBody>
      <dsp:txXfrm>
        <a:off x="0" y="3282129"/>
        <a:ext cx="2509995" cy="1077268"/>
      </dsp:txXfrm>
    </dsp:sp>
    <dsp:sp modelId="{82F7C43B-37CB-4780-95F6-0F024A1D4521}">
      <dsp:nvSpPr>
        <dsp:cNvPr id="0" name=""/>
        <dsp:cNvSpPr/>
      </dsp:nvSpPr>
      <dsp:spPr>
        <a:xfrm rot="10800000">
          <a:off x="0" y="1641449"/>
          <a:ext cx="2509995" cy="1656838"/>
        </a:xfrm>
        <a:prstGeom prst="upArrowCallou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GB" sz="2500" b="1" kern="1200" dirty="0" smtClean="0">
              <a:solidFill>
                <a:srgbClr val="000000"/>
              </a:solidFill>
            </a:rPr>
            <a:t>Data collection</a:t>
          </a:r>
          <a:endParaRPr lang="en-GB" sz="2500" b="1" kern="1200" dirty="0">
            <a:solidFill>
              <a:srgbClr val="000000"/>
            </a:solidFill>
          </a:endParaRPr>
        </a:p>
      </dsp:txBody>
      <dsp:txXfrm rot="10800000">
        <a:off x="0" y="1641449"/>
        <a:ext cx="2509995" cy="1076564"/>
      </dsp:txXfrm>
    </dsp:sp>
    <dsp:sp modelId="{CCCC033D-8C9B-445F-BBEF-FED0CBFF5EE2}">
      <dsp:nvSpPr>
        <dsp:cNvPr id="0" name=""/>
        <dsp:cNvSpPr/>
      </dsp:nvSpPr>
      <dsp:spPr>
        <a:xfrm rot="10800000">
          <a:off x="0" y="0"/>
          <a:ext cx="2509995" cy="1656838"/>
        </a:xfrm>
        <a:prstGeom prst="upArrowCallou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GB" sz="2500" b="1" kern="1200" dirty="0" smtClean="0">
              <a:solidFill>
                <a:srgbClr val="000000"/>
              </a:solidFill>
            </a:rPr>
            <a:t>Awareness raising</a:t>
          </a:r>
          <a:endParaRPr lang="en-GB" sz="2500" b="1" kern="1200" dirty="0">
            <a:solidFill>
              <a:srgbClr val="000000"/>
            </a:solidFill>
          </a:endParaRPr>
        </a:p>
      </dsp:txBody>
      <dsp:txXfrm rot="10800000">
        <a:off x="0" y="0"/>
        <a:ext cx="2509995" cy="1076564"/>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0.76749</cdr:x>
      <cdr:y>0.2396</cdr:y>
    </cdr:from>
    <cdr:to>
      <cdr:x>0.98093</cdr:x>
      <cdr:y>0.2956</cdr:y>
    </cdr:to>
    <cdr:sp macro="" textlink="">
      <cdr:nvSpPr>
        <cdr:cNvPr id="2" name="Text Box 1"/>
        <cdr:cNvSpPr txBox="1"/>
      </cdr:nvSpPr>
      <cdr:spPr>
        <a:xfrm xmlns:a="http://schemas.openxmlformats.org/drawingml/2006/main">
          <a:off x="7741173" y="1482537"/>
          <a:ext cx="2152832" cy="34649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400" dirty="0"/>
            <a:t>&lt;--------  </a:t>
          </a:r>
          <a:r>
            <a:rPr lang="en-GB" sz="1400" b="1" dirty="0">
              <a:solidFill>
                <a:srgbClr val="FF0000"/>
              </a:solidFill>
            </a:rPr>
            <a:t>GAP</a:t>
          </a:r>
          <a:r>
            <a:rPr lang="en-GB" sz="1400" b="1" dirty="0"/>
            <a:t> </a:t>
          </a:r>
          <a:r>
            <a:rPr lang="en-GB" sz="1400" baseline="0" dirty="0"/>
            <a:t>---------&gt;</a:t>
          </a:r>
          <a:endParaRPr lang="en-GB" sz="1400" dirty="0"/>
        </a:p>
      </cdr:txBody>
    </cdr:sp>
  </cdr:relSizeAnchor>
  <cdr:relSizeAnchor xmlns:cdr="http://schemas.openxmlformats.org/drawingml/2006/chartDrawing">
    <cdr:from>
      <cdr:x>0.73296</cdr:x>
      <cdr:y>0.68476</cdr:y>
    </cdr:from>
    <cdr:to>
      <cdr:x>0.9464</cdr:x>
      <cdr:y>0.74076</cdr:y>
    </cdr:to>
    <cdr:sp macro="" textlink="">
      <cdr:nvSpPr>
        <cdr:cNvPr id="3" name="Text Box 1"/>
        <cdr:cNvSpPr txBox="1"/>
      </cdr:nvSpPr>
      <cdr:spPr>
        <a:xfrm xmlns:a="http://schemas.openxmlformats.org/drawingml/2006/main">
          <a:off x="7392872" y="4236947"/>
          <a:ext cx="2152832" cy="34649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a:t>&lt;--------  </a:t>
          </a:r>
          <a:r>
            <a:rPr lang="en-GB" sz="1400" b="1" dirty="0">
              <a:solidFill>
                <a:srgbClr val="FF0000"/>
              </a:solidFill>
            </a:rPr>
            <a:t>GAP</a:t>
          </a:r>
          <a:r>
            <a:rPr lang="en-GB" sz="1400" b="1" dirty="0"/>
            <a:t> </a:t>
          </a:r>
          <a:r>
            <a:rPr lang="en-GB" sz="1400" baseline="0" dirty="0"/>
            <a:t>---------&gt;</a:t>
          </a:r>
          <a:endParaRPr lang="en-GB" sz="1400" dirty="0"/>
        </a:p>
      </cdr:txBody>
    </cdr:sp>
  </cdr:relSizeAnchor>
  <cdr:relSizeAnchor xmlns:cdr="http://schemas.openxmlformats.org/drawingml/2006/chartDrawing">
    <cdr:from>
      <cdr:x>0.76749</cdr:x>
      <cdr:y>0.45837</cdr:y>
    </cdr:from>
    <cdr:to>
      <cdr:x>0.98093</cdr:x>
      <cdr:y>0.51437</cdr:y>
    </cdr:to>
    <cdr:sp macro="" textlink="">
      <cdr:nvSpPr>
        <cdr:cNvPr id="4" name="Text Box 1"/>
        <cdr:cNvSpPr txBox="1"/>
      </cdr:nvSpPr>
      <cdr:spPr>
        <a:xfrm xmlns:a="http://schemas.openxmlformats.org/drawingml/2006/main">
          <a:off x="7741173" y="2836145"/>
          <a:ext cx="2152832" cy="34649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smtClean="0">
              <a:sym typeface="Wingdings"/>
            </a:rPr>
            <a:t></a:t>
          </a:r>
          <a:r>
            <a:rPr lang="en-GB" sz="1400" dirty="0" smtClean="0"/>
            <a:t>-</a:t>
          </a:r>
          <a:r>
            <a:rPr lang="en-GB" sz="1400" dirty="0"/>
            <a:t>--  </a:t>
          </a:r>
          <a:r>
            <a:rPr lang="en-GB" sz="1400" b="1" dirty="0">
              <a:solidFill>
                <a:srgbClr val="FF0000"/>
              </a:solidFill>
            </a:rPr>
            <a:t>GAP</a:t>
          </a:r>
          <a:r>
            <a:rPr lang="en-GB" sz="1400" b="1" dirty="0"/>
            <a:t> </a:t>
          </a:r>
          <a:r>
            <a:rPr lang="en-GB" sz="1400" baseline="0" dirty="0"/>
            <a:t>---</a:t>
          </a:r>
          <a:r>
            <a:rPr lang="en-GB" sz="1400" baseline="0" dirty="0" smtClean="0"/>
            <a:t>--</a:t>
          </a:r>
          <a:r>
            <a:rPr lang="en-GB" sz="1400" baseline="0" dirty="0"/>
            <a:t>-&gt;</a:t>
          </a:r>
          <a:endParaRPr lang="en-GB" sz="14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49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4283" cy="49702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8645" y="1"/>
            <a:ext cx="2944283" cy="497020"/>
          </a:xfrm>
          <a:prstGeom prst="rect">
            <a:avLst/>
          </a:prstGeom>
        </p:spPr>
        <p:txBody>
          <a:bodyPr vert="horz" lIns="91440" tIns="45720" rIns="91440" bIns="45720" rtlCol="0"/>
          <a:lstStyle>
            <a:lvl1pPr algn="r">
              <a:defRPr sz="1200"/>
            </a:lvl1pPr>
          </a:lstStyle>
          <a:p>
            <a:fld id="{7535BA5E-7A6F-F348-B106-FA89073746F9}" type="datetimeFigureOut">
              <a:rPr lang="it-IT" smtClean="0"/>
              <a:t>3/1/18</a:t>
            </a:fld>
            <a:endParaRPr lang="it-IT"/>
          </a:p>
        </p:txBody>
      </p:sp>
      <p:sp>
        <p:nvSpPr>
          <p:cNvPr id="4" name="Segnaposto immagine diapositiva 3"/>
          <p:cNvSpPr>
            <a:spLocks noGrp="1" noRot="1" noChangeAspect="1"/>
          </p:cNvSpPr>
          <p:nvPr>
            <p:ph type="sldImg" idx="2"/>
          </p:nvPr>
        </p:nvSpPr>
        <p:spPr>
          <a:xfrm>
            <a:off x="1033463" y="1238250"/>
            <a:ext cx="4727575" cy="33432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67262"/>
            <a:ext cx="5435600" cy="3900489"/>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08981"/>
            <a:ext cx="2944283" cy="497019"/>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8645" y="9408981"/>
            <a:ext cx="2944283" cy="497019"/>
          </a:xfrm>
          <a:prstGeom prst="rect">
            <a:avLst/>
          </a:prstGeom>
        </p:spPr>
        <p:txBody>
          <a:bodyPr vert="horz" lIns="91440" tIns="45720" rIns="91440" bIns="45720" rtlCol="0" anchor="b"/>
          <a:lstStyle>
            <a:lvl1pPr algn="r">
              <a:defRPr sz="1200"/>
            </a:lvl1pPr>
          </a:lstStyle>
          <a:p>
            <a:fld id="{BAF2DFDC-868E-624F-87C8-357F8B6F2925}" type="slidenum">
              <a:rPr lang="it-IT" smtClean="0"/>
              <a:t>‹#›</a:t>
            </a:fld>
            <a:endParaRPr lang="it-IT"/>
          </a:p>
        </p:txBody>
      </p:sp>
    </p:spTree>
    <p:extLst>
      <p:ext uri="{BB962C8B-B14F-4D97-AF65-F5344CB8AC3E}">
        <p14:creationId xmlns:p14="http://schemas.microsoft.com/office/powerpoint/2010/main" val="1434101240"/>
      </p:ext>
    </p:extLst>
  </p:cSld>
  <p:clrMap bg1="lt1" tx1="dk1" bg2="lt2" tx2="dk2" accent1="accent1" accent2="accent2" accent3="accent3" accent4="accent4" accent5="accent5" accent6="accent6" hlink="hlink" folHlink="folHlink"/>
  <p:notesStyle>
    <a:lvl1pPr marL="0" algn="l" defTabSz="1042843" rtl="0" eaLnBrk="1" latinLnBrk="0" hangingPunct="1">
      <a:defRPr sz="1368" kern="1200">
        <a:solidFill>
          <a:schemeClr val="tx1"/>
        </a:solidFill>
        <a:latin typeface="+mn-lt"/>
        <a:ea typeface="+mn-ea"/>
        <a:cs typeface="+mn-cs"/>
      </a:defRPr>
    </a:lvl1pPr>
    <a:lvl2pPr marL="521422" algn="l" defTabSz="1042843" rtl="0" eaLnBrk="1" latinLnBrk="0" hangingPunct="1">
      <a:defRPr sz="1368" kern="1200">
        <a:solidFill>
          <a:schemeClr val="tx1"/>
        </a:solidFill>
        <a:latin typeface="+mn-lt"/>
        <a:ea typeface="+mn-ea"/>
        <a:cs typeface="+mn-cs"/>
      </a:defRPr>
    </a:lvl2pPr>
    <a:lvl3pPr marL="1042843" algn="l" defTabSz="1042843" rtl="0" eaLnBrk="1" latinLnBrk="0" hangingPunct="1">
      <a:defRPr sz="1368" kern="1200">
        <a:solidFill>
          <a:schemeClr val="tx1"/>
        </a:solidFill>
        <a:latin typeface="+mn-lt"/>
        <a:ea typeface="+mn-ea"/>
        <a:cs typeface="+mn-cs"/>
      </a:defRPr>
    </a:lvl3pPr>
    <a:lvl4pPr marL="1564265" algn="l" defTabSz="1042843" rtl="0" eaLnBrk="1" latinLnBrk="0" hangingPunct="1">
      <a:defRPr sz="1368" kern="1200">
        <a:solidFill>
          <a:schemeClr val="tx1"/>
        </a:solidFill>
        <a:latin typeface="+mn-lt"/>
        <a:ea typeface="+mn-ea"/>
        <a:cs typeface="+mn-cs"/>
      </a:defRPr>
    </a:lvl4pPr>
    <a:lvl5pPr marL="2085686" algn="l" defTabSz="1042843" rtl="0" eaLnBrk="1" latinLnBrk="0" hangingPunct="1">
      <a:defRPr sz="1368" kern="1200">
        <a:solidFill>
          <a:schemeClr val="tx1"/>
        </a:solidFill>
        <a:latin typeface="+mn-lt"/>
        <a:ea typeface="+mn-ea"/>
        <a:cs typeface="+mn-cs"/>
      </a:defRPr>
    </a:lvl5pPr>
    <a:lvl6pPr marL="2607108" algn="l" defTabSz="1042843" rtl="0" eaLnBrk="1" latinLnBrk="0" hangingPunct="1">
      <a:defRPr sz="1368" kern="1200">
        <a:solidFill>
          <a:schemeClr val="tx1"/>
        </a:solidFill>
        <a:latin typeface="+mn-lt"/>
        <a:ea typeface="+mn-ea"/>
        <a:cs typeface="+mn-cs"/>
      </a:defRPr>
    </a:lvl6pPr>
    <a:lvl7pPr marL="3128529" algn="l" defTabSz="1042843" rtl="0" eaLnBrk="1" latinLnBrk="0" hangingPunct="1">
      <a:defRPr sz="1368" kern="1200">
        <a:solidFill>
          <a:schemeClr val="tx1"/>
        </a:solidFill>
        <a:latin typeface="+mn-lt"/>
        <a:ea typeface="+mn-ea"/>
        <a:cs typeface="+mn-cs"/>
      </a:defRPr>
    </a:lvl7pPr>
    <a:lvl8pPr marL="3649949" algn="l" defTabSz="1042843" rtl="0" eaLnBrk="1" latinLnBrk="0" hangingPunct="1">
      <a:defRPr sz="1368" kern="1200">
        <a:solidFill>
          <a:schemeClr val="tx1"/>
        </a:solidFill>
        <a:latin typeface="+mn-lt"/>
        <a:ea typeface="+mn-ea"/>
        <a:cs typeface="+mn-cs"/>
      </a:defRPr>
    </a:lvl8pPr>
    <a:lvl9pPr marL="4171371" algn="l" defTabSz="1042843" rtl="0" eaLnBrk="1" latinLnBrk="0" hangingPunct="1">
      <a:defRPr sz="136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3" Type="http://schemas.openxmlformats.org/officeDocument/2006/relationships/hyperlink" Target="#_ftn1"/><Relationship Id="rId4" Type="http://schemas.openxmlformats.org/officeDocument/2006/relationships/hyperlink" Target="#_ftnref1"/><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1</a:t>
            </a:fld>
            <a:endParaRPr lang="it-IT"/>
          </a:p>
        </p:txBody>
      </p:sp>
    </p:spTree>
    <p:extLst>
      <p:ext uri="{BB962C8B-B14F-4D97-AF65-F5344CB8AC3E}">
        <p14:creationId xmlns:p14="http://schemas.microsoft.com/office/powerpoint/2010/main" val="1247260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68" b="1" kern="1200" dirty="0" smtClean="0">
                <a:solidFill>
                  <a:schemeClr val="tx1"/>
                </a:solidFill>
                <a:effectLst/>
                <a:latin typeface="+mn-lt"/>
                <a:ea typeface="+mn-ea"/>
                <a:cs typeface="+mn-cs"/>
              </a:rPr>
              <a:t>Issue: Understanding of indicators and methodology by stakeholders</a:t>
            </a:r>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Although participating countries were satisfied with the guiding materials and remote support provided by the JST, they still found some indicators to be confusing and unclear. Other stakeholders also had questions about the methodologies and there were cases where one indicator was understood differently by different stakeholders. </a:t>
            </a:r>
          </a:p>
          <a:p>
            <a:r>
              <a:rPr lang="en-GB" sz="1368" kern="1200" dirty="0" smtClean="0">
                <a:solidFill>
                  <a:schemeClr val="tx1"/>
                </a:solidFill>
                <a:effectLst/>
                <a:latin typeface="+mn-lt"/>
                <a:ea typeface="+mn-ea"/>
                <a:cs typeface="+mn-cs"/>
              </a:rPr>
              <a:t> </a:t>
            </a:r>
            <a:endParaRPr lang="en-US" sz="1368"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10</a:t>
            </a:fld>
            <a:endParaRPr lang="it-IT"/>
          </a:p>
        </p:txBody>
      </p:sp>
    </p:spTree>
    <p:extLst>
      <p:ext uri="{BB962C8B-B14F-4D97-AF65-F5344CB8AC3E}">
        <p14:creationId xmlns:p14="http://schemas.microsoft.com/office/powerpoint/2010/main" val="2717487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11</a:t>
            </a:fld>
            <a:endParaRPr lang="it-IT"/>
          </a:p>
        </p:txBody>
      </p:sp>
    </p:spTree>
    <p:extLst>
      <p:ext uri="{BB962C8B-B14F-4D97-AF65-F5344CB8AC3E}">
        <p14:creationId xmlns:p14="http://schemas.microsoft.com/office/powerpoint/2010/main" val="2717487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12</a:t>
            </a:fld>
            <a:endParaRPr lang="it-IT"/>
          </a:p>
        </p:txBody>
      </p:sp>
    </p:spTree>
    <p:extLst>
      <p:ext uri="{BB962C8B-B14F-4D97-AF65-F5344CB8AC3E}">
        <p14:creationId xmlns:p14="http://schemas.microsoft.com/office/powerpoint/2010/main" val="149218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examples from 2016</a:t>
            </a:r>
            <a:r>
              <a:rPr lang="en-GB" baseline="0" dirty="0" smtClean="0"/>
              <a:t> of </a:t>
            </a:r>
            <a:r>
              <a:rPr lang="en-GB" sz="1368" kern="1200" dirty="0" smtClean="0">
                <a:solidFill>
                  <a:schemeClr val="tx1"/>
                </a:solidFill>
                <a:effectLst/>
                <a:latin typeface="+mn-lt"/>
                <a:ea typeface="+mn-ea"/>
                <a:cs typeface="+mn-cs"/>
              </a:rPr>
              <a:t>focal points that played a more active role supporting the government (based on indicator 2 participation, in bold those confirmed through other sources):</a:t>
            </a:r>
          </a:p>
          <a:p>
            <a:r>
              <a:rPr lang="en-GB" sz="1368" kern="1200" dirty="0" smtClean="0">
                <a:solidFill>
                  <a:schemeClr val="tx1"/>
                </a:solidFill>
                <a:effectLst/>
                <a:latin typeface="+mn-lt"/>
                <a:ea typeface="+mn-ea"/>
                <a:cs typeface="+mn-cs"/>
              </a:rPr>
              <a:t> </a:t>
            </a:r>
          </a:p>
          <a:p>
            <a:r>
              <a:rPr lang="en-GB" sz="1368" kern="1200" dirty="0" smtClean="0">
                <a:solidFill>
                  <a:schemeClr val="tx1"/>
                </a:solidFill>
                <a:effectLst/>
                <a:latin typeface="+mn-lt"/>
                <a:ea typeface="+mn-ea"/>
                <a:cs typeface="+mn-cs"/>
              </a:rPr>
              <a:t>Bangladesh: USAID?</a:t>
            </a:r>
          </a:p>
          <a:p>
            <a:r>
              <a:rPr lang="en-GB" sz="1368" kern="1200" dirty="0" smtClean="0">
                <a:solidFill>
                  <a:schemeClr val="tx1"/>
                </a:solidFill>
                <a:effectLst/>
                <a:latin typeface="+mn-lt"/>
                <a:ea typeface="+mn-ea"/>
                <a:cs typeface="+mn-cs"/>
              </a:rPr>
              <a:t>Cambodia: UNDP?</a:t>
            </a:r>
          </a:p>
          <a:p>
            <a:r>
              <a:rPr lang="en-GB" sz="1368" b="1" kern="1200" dirty="0" smtClean="0">
                <a:solidFill>
                  <a:schemeClr val="tx1"/>
                </a:solidFill>
                <a:effectLst/>
                <a:latin typeface="+mn-lt"/>
                <a:ea typeface="+mn-ea"/>
                <a:cs typeface="+mn-cs"/>
              </a:rPr>
              <a:t>Madagascar </a:t>
            </a:r>
            <a:r>
              <a:rPr lang="en-GB" sz="1368" kern="1200" dirty="0" smtClean="0">
                <a:solidFill>
                  <a:schemeClr val="tx1"/>
                </a:solidFill>
                <a:effectLst/>
                <a:latin typeface="+mn-lt"/>
                <a:ea typeface="+mn-ea"/>
                <a:cs typeface="+mn-cs"/>
              </a:rPr>
              <a:t>: UNDP</a:t>
            </a:r>
            <a:r>
              <a:rPr lang="en-GB" sz="1368" b="1" kern="1200" dirty="0" smtClean="0">
                <a:solidFill>
                  <a:schemeClr val="tx1"/>
                </a:solidFill>
                <a:effectLst/>
                <a:latin typeface="+mn-lt"/>
                <a:ea typeface="+mn-ea"/>
                <a:cs typeface="+mn-cs"/>
              </a:rPr>
              <a:t> </a:t>
            </a:r>
            <a:endParaRPr lang="en-GB" sz="1368" kern="1200" dirty="0" smtClean="0">
              <a:solidFill>
                <a:schemeClr val="tx1"/>
              </a:solidFill>
              <a:effectLst/>
              <a:latin typeface="+mn-lt"/>
              <a:ea typeface="+mn-ea"/>
              <a:cs typeface="+mn-cs"/>
            </a:endParaRPr>
          </a:p>
          <a:p>
            <a:r>
              <a:rPr lang="en-GB" sz="1368" b="1" kern="1200" dirty="0" smtClean="0">
                <a:solidFill>
                  <a:schemeClr val="tx1"/>
                </a:solidFill>
                <a:effectLst/>
                <a:latin typeface="+mn-lt"/>
                <a:ea typeface="+mn-ea"/>
                <a:cs typeface="+mn-cs"/>
              </a:rPr>
              <a:t>South Sudan</a:t>
            </a:r>
            <a:r>
              <a:rPr lang="en-GB" sz="1368" kern="1200" dirty="0" smtClean="0">
                <a:solidFill>
                  <a:schemeClr val="tx1"/>
                </a:solidFill>
                <a:effectLst/>
                <a:latin typeface="+mn-lt"/>
                <a:ea typeface="+mn-ea"/>
                <a:cs typeface="+mn-cs"/>
              </a:rPr>
              <a:t>: did not report on indicator 2 but we know that a consultant (paid by DFID ?) was in charge of the process</a:t>
            </a:r>
          </a:p>
          <a:p>
            <a:r>
              <a:rPr lang="en-GB" sz="1368" kern="1200" dirty="0" smtClean="0">
                <a:solidFill>
                  <a:schemeClr val="tx1"/>
                </a:solidFill>
                <a:effectLst/>
                <a:latin typeface="+mn-lt"/>
                <a:ea typeface="+mn-ea"/>
                <a:cs typeface="+mn-cs"/>
              </a:rPr>
              <a:t>Lao PDR: UN RCO?</a:t>
            </a:r>
          </a:p>
          <a:p>
            <a:r>
              <a:rPr lang="en-GB" sz="1368" b="1" kern="1200" dirty="0" smtClean="0">
                <a:solidFill>
                  <a:schemeClr val="tx1"/>
                </a:solidFill>
                <a:effectLst/>
                <a:latin typeface="+mn-lt"/>
                <a:ea typeface="+mn-ea"/>
                <a:cs typeface="+mn-cs"/>
              </a:rPr>
              <a:t>Togo</a:t>
            </a:r>
            <a:r>
              <a:rPr lang="en-GB" sz="1368" kern="1200" dirty="0" smtClean="0">
                <a:solidFill>
                  <a:schemeClr val="tx1"/>
                </a:solidFill>
                <a:effectLst/>
                <a:latin typeface="+mn-lt"/>
                <a:ea typeface="+mn-ea"/>
                <a:cs typeface="+mn-cs"/>
              </a:rPr>
              <a:t>: UNDP</a:t>
            </a:r>
          </a:p>
          <a:p>
            <a:r>
              <a:rPr lang="en-GB" sz="1368" kern="1200" dirty="0" smtClean="0">
                <a:solidFill>
                  <a:schemeClr val="tx1"/>
                </a:solidFill>
                <a:effectLst/>
                <a:latin typeface="+mn-lt"/>
                <a:ea typeface="+mn-ea"/>
                <a:cs typeface="+mn-cs"/>
              </a:rPr>
              <a:t>Timor </a:t>
            </a:r>
            <a:r>
              <a:rPr lang="en-GB" sz="1368" kern="1200" dirty="0" err="1" smtClean="0">
                <a:solidFill>
                  <a:schemeClr val="tx1"/>
                </a:solidFill>
                <a:effectLst/>
                <a:latin typeface="+mn-lt"/>
                <a:ea typeface="+mn-ea"/>
                <a:cs typeface="+mn-cs"/>
              </a:rPr>
              <a:t>Leste</a:t>
            </a:r>
            <a:r>
              <a:rPr lang="en-GB" sz="1368" kern="1200" dirty="0" smtClean="0">
                <a:solidFill>
                  <a:schemeClr val="tx1"/>
                </a:solidFill>
                <a:effectLst/>
                <a:latin typeface="+mn-lt"/>
                <a:ea typeface="+mn-ea"/>
                <a:cs typeface="+mn-cs"/>
              </a:rPr>
              <a:t>: WB?</a:t>
            </a:r>
          </a:p>
          <a:p>
            <a:r>
              <a:rPr lang="en-GB" sz="1368" kern="1200" dirty="0" smtClean="0">
                <a:solidFill>
                  <a:schemeClr val="tx1"/>
                </a:solidFill>
                <a:effectLst/>
                <a:latin typeface="+mn-lt"/>
                <a:ea typeface="+mn-ea"/>
                <a:cs typeface="+mn-cs"/>
              </a:rPr>
              <a:t>Sierra Leone: GIZ?</a:t>
            </a:r>
          </a:p>
          <a:p>
            <a:endParaRPr lang="en-GB" sz="1368"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13</a:t>
            </a:fld>
            <a:endParaRPr lang="it-IT"/>
          </a:p>
        </p:txBody>
      </p:sp>
    </p:spTree>
    <p:extLst>
      <p:ext uri="{BB962C8B-B14F-4D97-AF65-F5344CB8AC3E}">
        <p14:creationId xmlns:p14="http://schemas.microsoft.com/office/powerpoint/2010/main" val="149218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2</a:t>
            </a:fld>
            <a:endParaRPr lang="it-IT"/>
          </a:p>
        </p:txBody>
      </p:sp>
    </p:spTree>
    <p:extLst>
      <p:ext uri="{BB962C8B-B14F-4D97-AF65-F5344CB8AC3E}">
        <p14:creationId xmlns:p14="http://schemas.microsoft.com/office/powerpoint/2010/main" val="3608716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3</a:t>
            </a:fld>
            <a:endParaRPr lang="it-IT"/>
          </a:p>
        </p:txBody>
      </p:sp>
    </p:spTree>
    <p:extLst>
      <p:ext uri="{BB962C8B-B14F-4D97-AF65-F5344CB8AC3E}">
        <p14:creationId xmlns:p14="http://schemas.microsoft.com/office/powerpoint/2010/main" val="3608716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AF2DFDC-868E-624F-87C8-357F8B6F2925}" type="slidenum">
              <a:rPr lang="it-IT" smtClean="0"/>
              <a:t>4</a:t>
            </a:fld>
            <a:endParaRPr lang="it-IT"/>
          </a:p>
        </p:txBody>
      </p:sp>
    </p:spTree>
    <p:extLst>
      <p:ext uri="{BB962C8B-B14F-4D97-AF65-F5344CB8AC3E}">
        <p14:creationId xmlns:p14="http://schemas.microsoft.com/office/powerpoint/2010/main" val="3608716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68" b="1" kern="1200" dirty="0" smtClean="0">
                <a:solidFill>
                  <a:schemeClr val="tx1"/>
                </a:solidFill>
                <a:effectLst/>
                <a:latin typeface="+mn-lt"/>
                <a:ea typeface="+mn-ea"/>
                <a:cs typeface="+mn-cs"/>
              </a:rPr>
              <a:t>Information is more complete for countries supported during the exercise.</a:t>
            </a:r>
            <a:r>
              <a:rPr lang="en-US" sz="1368" kern="1200" dirty="0" smtClean="0">
                <a:solidFill>
                  <a:schemeClr val="tx1"/>
                </a:solidFill>
                <a:effectLst/>
                <a:latin typeface="+mn-lt"/>
                <a:ea typeface="+mn-ea"/>
                <a:cs typeface="+mn-cs"/>
              </a:rPr>
              <a:t> </a:t>
            </a:r>
          </a:p>
          <a:p>
            <a:endParaRPr lang="en-US" sz="1368" kern="1200" dirty="0" smtClean="0">
              <a:solidFill>
                <a:schemeClr val="tx1"/>
              </a:solidFill>
              <a:effectLst/>
              <a:latin typeface="+mn-lt"/>
              <a:ea typeface="+mn-ea"/>
              <a:cs typeface="+mn-cs"/>
            </a:endParaRPr>
          </a:p>
          <a:p>
            <a:r>
              <a:rPr lang="en-US" sz="1368" kern="1200" dirty="0" smtClean="0">
                <a:solidFill>
                  <a:schemeClr val="tx1"/>
                </a:solidFill>
                <a:effectLst/>
                <a:latin typeface="+mn-lt"/>
                <a:ea typeface="+mn-ea"/>
                <a:cs typeface="+mn-cs"/>
              </a:rPr>
              <a:t>Data breakdown shows that countries that received support from development partners in undertaking the monitoring exercise provide more complete information than those that have undertaken the exercise without external support. The support also affects the number of development partners on whose flows partner countries are able to report. The impact of external support to the comprehensiveness of reporting is more evident in fragile states: information is on average more complete for fragile states receiving support (90%) compared to fragile states with no external support (82%). </a:t>
            </a:r>
          </a:p>
          <a:p>
            <a:r>
              <a:rPr lang="en-US" sz="1368" kern="1200" dirty="0" smtClean="0">
                <a:solidFill>
                  <a:schemeClr val="tx1"/>
                </a:solidFill>
                <a:effectLst/>
                <a:latin typeface="+mn-lt"/>
                <a:ea typeface="+mn-ea"/>
                <a:cs typeface="+mn-cs"/>
              </a:rPr>
              <a:t> </a:t>
            </a:r>
          </a:p>
          <a:p>
            <a:r>
              <a:rPr lang="en-US" sz="1368" kern="1200" dirty="0" smtClean="0">
                <a:solidFill>
                  <a:schemeClr val="tx1"/>
                </a:solidFill>
                <a:effectLst/>
                <a:latin typeface="+mn-lt"/>
                <a:ea typeface="+mn-ea"/>
                <a:cs typeface="+mn-cs"/>
              </a:rPr>
              <a:t>Support in undertaking the monitoring exercise is critical for countries to report on indicators that measure inclusive partnerships for development: data shows that the proportion of countries reporting increases significantly in presence of external support.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5</a:t>
            </a:fld>
            <a:endParaRPr lang="it-IT"/>
          </a:p>
        </p:txBody>
      </p:sp>
    </p:spTree>
    <p:extLst>
      <p:ext uri="{BB962C8B-B14F-4D97-AF65-F5344CB8AC3E}">
        <p14:creationId xmlns:p14="http://schemas.microsoft.com/office/powerpoint/2010/main" val="4207510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68" i="1" kern="1200" dirty="0" smtClean="0">
                <a:solidFill>
                  <a:schemeClr val="tx1"/>
                </a:solidFill>
                <a:effectLst/>
                <a:latin typeface="+mn-lt"/>
                <a:ea typeface="+mn-ea"/>
                <a:cs typeface="+mn-cs"/>
              </a:rPr>
              <a:t>Support in undertaking the monitoring exercise appears to be critical for countries to report on indicator 2. Data breakdown reveals that the proportion of countries reporting on indicator 2 increases for those countries that have received external support</a:t>
            </a:r>
            <a:r>
              <a:rPr lang="en-GB" sz="1368" b="1" i="1" kern="1200" baseline="30000" dirty="0" smtClean="0">
                <a:solidFill>
                  <a:schemeClr val="tx1"/>
                </a:solidFill>
                <a:effectLst/>
                <a:latin typeface="+mn-lt"/>
                <a:ea typeface="+mn-ea"/>
                <a:cs typeface="+mn-cs"/>
                <a:hlinkClick r:id="rId3" action="ppaction://hlinkfile"/>
              </a:rPr>
              <a:t>[1]</a:t>
            </a:r>
            <a:r>
              <a:rPr lang="en-GB" sz="1368" i="1" kern="1200" dirty="0" smtClean="0">
                <a:solidFill>
                  <a:schemeClr val="tx1"/>
                </a:solidFill>
                <a:effectLst/>
                <a:latin typeface="+mn-lt"/>
                <a:ea typeface="+mn-ea"/>
                <a:cs typeface="+mn-cs"/>
              </a:rPr>
              <a:t>. Most of the 21 countries that did not report on indicator 2 nor received external in-country support include fragile states and small island developing states. </a:t>
            </a:r>
            <a:endParaRPr lang="en-GB" sz="1368" kern="1200" dirty="0" smtClean="0">
              <a:solidFill>
                <a:schemeClr val="tx1"/>
              </a:solidFill>
              <a:effectLst/>
              <a:latin typeface="+mn-lt"/>
              <a:ea typeface="+mn-ea"/>
              <a:cs typeface="+mn-cs"/>
            </a:endParaRPr>
          </a:p>
          <a:p>
            <a:r>
              <a:rPr lang="en-GB" sz="1368" kern="1200" baseline="30000" dirty="0" smtClean="0">
                <a:solidFill>
                  <a:schemeClr val="tx1"/>
                </a:solidFill>
                <a:effectLst/>
                <a:latin typeface="+mn-lt"/>
                <a:ea typeface="+mn-ea"/>
                <a:cs typeface="+mn-cs"/>
                <a:hlinkClick r:id="rId4" action="ppaction://hlinkfile"/>
              </a:rPr>
              <a:t>[1]</a:t>
            </a:r>
            <a:r>
              <a:rPr lang="en-GB" sz="1368" kern="1200" dirty="0" smtClean="0">
                <a:solidFill>
                  <a:schemeClr val="tx1"/>
                </a:solidFill>
                <a:effectLst/>
                <a:latin typeface="+mn-lt"/>
                <a:ea typeface="+mn-ea"/>
                <a:cs typeface="+mn-cs"/>
              </a:rPr>
              <a:t>Provider-funded consultants that assisted national co-ordinators in undertaking the monitoring exercise.  </a:t>
            </a:r>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6</a:t>
            </a:fld>
            <a:endParaRPr lang="it-IT"/>
          </a:p>
        </p:txBody>
      </p:sp>
    </p:spTree>
    <p:extLst>
      <p:ext uri="{BB962C8B-B14F-4D97-AF65-F5344CB8AC3E}">
        <p14:creationId xmlns:p14="http://schemas.microsoft.com/office/powerpoint/2010/main" val="4207510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68"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7</a:t>
            </a:fld>
            <a:endParaRPr lang="it-IT"/>
          </a:p>
        </p:txBody>
      </p:sp>
    </p:spTree>
    <p:extLst>
      <p:ext uri="{BB962C8B-B14F-4D97-AF65-F5344CB8AC3E}">
        <p14:creationId xmlns:p14="http://schemas.microsoft.com/office/powerpoint/2010/main" val="2717487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68"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8</a:t>
            </a:fld>
            <a:endParaRPr lang="it-IT"/>
          </a:p>
        </p:txBody>
      </p:sp>
    </p:spTree>
    <p:extLst>
      <p:ext uri="{BB962C8B-B14F-4D97-AF65-F5344CB8AC3E}">
        <p14:creationId xmlns:p14="http://schemas.microsoft.com/office/powerpoint/2010/main" val="2717487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68" b="1" kern="1200" dirty="0" smtClean="0">
                <a:solidFill>
                  <a:schemeClr val="tx1"/>
                </a:solidFill>
                <a:effectLst/>
                <a:latin typeface="+mn-lt"/>
                <a:ea typeface="+mn-ea"/>
                <a:cs typeface="+mn-cs"/>
              </a:rPr>
              <a:t>Issue: Responsiveness of development partners</a:t>
            </a:r>
            <a:endParaRPr lang="en-GB" sz="1368" kern="1200" dirty="0" smtClean="0">
              <a:solidFill>
                <a:schemeClr val="tx1"/>
              </a:solidFill>
              <a:effectLst/>
              <a:latin typeface="+mn-lt"/>
              <a:ea typeface="+mn-ea"/>
              <a:cs typeface="+mn-cs"/>
            </a:endParaRPr>
          </a:p>
          <a:p>
            <a:r>
              <a:rPr lang="en-GB" sz="1368" kern="1200" dirty="0" smtClean="0">
                <a:solidFill>
                  <a:schemeClr val="tx1"/>
                </a:solidFill>
                <a:effectLst/>
                <a:latin typeface="+mn-lt"/>
                <a:ea typeface="+mn-ea"/>
                <a:cs typeface="+mn-cs"/>
              </a:rPr>
              <a:t>Development partners’ responsiveness was considered the most critical area for participating countries and one that did not work very well in practice. The main difficulties encountered </a:t>
            </a:r>
            <a:r>
              <a:rPr lang="en-GB" sz="1368" u="sng" kern="1200" dirty="0" smtClean="0">
                <a:solidFill>
                  <a:schemeClr val="tx1"/>
                </a:solidFill>
                <a:effectLst/>
                <a:latin typeface="+mn-lt"/>
                <a:ea typeface="+mn-ea"/>
                <a:cs typeface="+mn-cs"/>
              </a:rPr>
              <a:t>by countries </a:t>
            </a:r>
            <a:r>
              <a:rPr lang="en-GB" sz="1368" kern="1200" dirty="0" smtClean="0">
                <a:solidFill>
                  <a:schemeClr val="tx1"/>
                </a:solidFill>
                <a:effectLst/>
                <a:latin typeface="+mn-lt"/>
                <a:ea typeface="+mn-ea"/>
                <a:cs typeface="+mn-cs"/>
              </a:rPr>
              <a:t>in the collaboration with their development partners in the context of the monitoring exercise</a:t>
            </a:r>
            <a:r>
              <a:rPr lang="en-GB" sz="1368" u="sng" kern="1200" dirty="0" smtClean="0">
                <a:solidFill>
                  <a:schemeClr val="tx1"/>
                </a:solidFill>
                <a:effectLst/>
                <a:latin typeface="+mn-lt"/>
                <a:ea typeface="+mn-ea"/>
                <a:cs typeface="+mn-cs"/>
              </a:rPr>
              <a:t> were responsiveness, completeness and consistency of the data provided.</a:t>
            </a:r>
            <a:r>
              <a:rPr lang="en-GB" sz="1368" kern="1200" dirty="0" smtClean="0">
                <a:solidFill>
                  <a:schemeClr val="tx1"/>
                </a:solidFill>
                <a:effectLst/>
                <a:latin typeface="+mn-lt"/>
                <a:ea typeface="+mn-ea"/>
                <a:cs typeface="+mn-cs"/>
              </a:rPr>
              <a:t> In some cases, data provided to national coordinators by in-country donor offices was not validated with head-quarters beforehand, requiring several iterations quite late in the process in order to agree on the figures. Countries also raised that there was generally a low participation from their providers in the exercise, at times skewing the findings. </a:t>
            </a:r>
          </a:p>
          <a:p>
            <a:r>
              <a:rPr lang="en-GB" sz="1368" kern="1200" dirty="0" smtClean="0">
                <a:solidFill>
                  <a:schemeClr val="tx1"/>
                </a:solidFill>
                <a:effectLst/>
                <a:latin typeface="+mn-lt"/>
                <a:ea typeface="+mn-ea"/>
                <a:cs typeface="+mn-cs"/>
              </a:rPr>
              <a:t> </a:t>
            </a:r>
          </a:p>
          <a:p>
            <a:r>
              <a:rPr lang="en-GB" sz="1368" kern="1200" dirty="0" smtClean="0">
                <a:solidFill>
                  <a:schemeClr val="tx1"/>
                </a:solidFill>
                <a:effectLst/>
                <a:latin typeface="+mn-lt"/>
                <a:ea typeface="+mn-ea"/>
                <a:cs typeface="+mn-cs"/>
              </a:rPr>
              <a:t>The reasons driving their low responsiveness may be several: 1) Challenges in understanding the indicators and their methodology; 2) Unfavourable organisational structures (no country office, no dedicated staff to provide and verify data, no arrangements for country-HQ exchange); 3) </a:t>
            </a:r>
            <a:r>
              <a:rPr lang="en-GB" sz="1368" kern="1200" dirty="0" err="1" smtClean="0">
                <a:solidFill>
                  <a:schemeClr val="tx1"/>
                </a:solidFill>
                <a:effectLst/>
                <a:latin typeface="+mn-lt"/>
                <a:ea typeface="+mn-ea"/>
                <a:cs typeface="+mn-cs"/>
              </a:rPr>
              <a:t>Unclarity</a:t>
            </a:r>
            <a:r>
              <a:rPr lang="en-GB" sz="1368" kern="1200" dirty="0" smtClean="0">
                <a:solidFill>
                  <a:schemeClr val="tx1"/>
                </a:solidFill>
                <a:effectLst/>
                <a:latin typeface="+mn-lt"/>
                <a:ea typeface="+mn-ea"/>
                <a:cs typeface="+mn-cs"/>
              </a:rPr>
              <a:t> with regards to process and role of in-country and headquarter (HQ) focal points; (4) </a:t>
            </a:r>
            <a:r>
              <a:rPr lang="en-GB" sz="1368" kern="1200" dirty="0" err="1" smtClean="0">
                <a:solidFill>
                  <a:schemeClr val="tx1"/>
                </a:solidFill>
                <a:effectLst/>
                <a:latin typeface="+mn-lt"/>
                <a:ea typeface="+mn-ea"/>
                <a:cs typeface="+mn-cs"/>
              </a:rPr>
              <a:t>Unsuficient</a:t>
            </a:r>
            <a:r>
              <a:rPr lang="en-GB" sz="1368" kern="1200" dirty="0" smtClean="0">
                <a:solidFill>
                  <a:schemeClr val="tx1"/>
                </a:solidFill>
                <a:effectLst/>
                <a:latin typeface="+mn-lt"/>
                <a:ea typeface="+mn-ea"/>
                <a:cs typeface="+mn-cs"/>
              </a:rPr>
              <a:t> or wrong motivating factors to engage in exercise.</a:t>
            </a:r>
          </a:p>
          <a:p>
            <a:endParaRPr lang="en-US" sz="1368"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F2DFDC-868E-624F-87C8-357F8B6F2925}" type="slidenum">
              <a:rPr lang="it-IT" smtClean="0"/>
              <a:t>9</a:t>
            </a:fld>
            <a:endParaRPr lang="it-IT"/>
          </a:p>
        </p:txBody>
      </p:sp>
    </p:spTree>
    <p:extLst>
      <p:ext uri="{BB962C8B-B14F-4D97-AF65-F5344CB8AC3E}">
        <p14:creationId xmlns:p14="http://schemas.microsoft.com/office/powerpoint/2010/main" val="2717487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7" name="Segnaposto titolo 2"/>
          <p:cNvSpPr>
            <a:spLocks noGrp="1"/>
          </p:cNvSpPr>
          <p:nvPr>
            <p:ph type="title"/>
          </p:nvPr>
        </p:nvSpPr>
        <p:spPr>
          <a:xfrm>
            <a:off x="1524287" y="1007768"/>
            <a:ext cx="5493828" cy="2703697"/>
          </a:xfrm>
          <a:prstGeom prst="rect">
            <a:avLst/>
          </a:prstGeom>
        </p:spPr>
        <p:txBody>
          <a:bodyPr vert="horz" lIns="0" tIns="0" rIns="0" bIns="0" rtlCol="0" anchor="b">
            <a:normAutofit/>
          </a:bodyPr>
          <a:lstStyle>
            <a:lvl1pPr>
              <a:defRPr>
                <a:latin typeface="Arial" charset="0"/>
                <a:ea typeface="Arial" charset="0"/>
                <a:cs typeface="Arial" charset="0"/>
              </a:defRPr>
            </a:lvl1pPr>
          </a:lstStyle>
          <a:p>
            <a:r>
              <a:rPr lang="it-IT" dirty="0"/>
              <a:t>Title</a:t>
            </a:r>
          </a:p>
        </p:txBody>
      </p:sp>
      <p:sp>
        <p:nvSpPr>
          <p:cNvPr id="9" name="Segnaposto testo 8"/>
          <p:cNvSpPr>
            <a:spLocks noGrp="1"/>
          </p:cNvSpPr>
          <p:nvPr>
            <p:ph type="body" sz="quarter" idx="10"/>
          </p:nvPr>
        </p:nvSpPr>
        <p:spPr>
          <a:xfrm>
            <a:off x="1524287" y="4214812"/>
            <a:ext cx="5493828" cy="2559789"/>
          </a:xfrm>
          <a:prstGeom prst="rect">
            <a:avLst/>
          </a:prstGeom>
        </p:spPr>
        <p:txBody>
          <a:bodyPr lIns="0" tIns="0" rIns="0" bIns="46800"/>
          <a:lstStyle>
            <a:lvl1pPr>
              <a:defRPr sz="2000">
                <a:solidFill>
                  <a:schemeClr val="bg1"/>
                </a:solidFill>
                <a:latin typeface="Arial" charset="0"/>
                <a:ea typeface="Arial" charset="0"/>
                <a:cs typeface="Arial" charset="0"/>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it-IT" dirty="0"/>
              <a:t>Fare clic per modificare gli stili del testo dello schema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336675" y="1236663"/>
            <a:ext cx="8018463" cy="2632075"/>
          </a:xfrm>
          <a:prstGeom prst="rect">
            <a:avLst/>
          </a:prstGeom>
        </p:spPr>
        <p:txBody>
          <a:bodyPr anchor="b"/>
          <a:lstStyle>
            <a:lvl1pPr algn="ctr">
              <a:defRPr sz="6000" b="1">
                <a:latin typeface="Arial" charset="0"/>
                <a:ea typeface="Arial" charset="0"/>
                <a:cs typeface="Arial" charset="0"/>
              </a:defRPr>
            </a:lvl1pPr>
          </a:lstStyle>
          <a:p>
            <a:r>
              <a:rPr lang="it-IT" dirty="0"/>
              <a:t>Fare clic per modificare lo stile del titolo dello schema</a:t>
            </a:r>
          </a:p>
        </p:txBody>
      </p:sp>
      <p:sp>
        <p:nvSpPr>
          <p:cNvPr id="3" name="Sottotitolo 2"/>
          <p:cNvSpPr>
            <a:spLocks noGrp="1"/>
          </p:cNvSpPr>
          <p:nvPr>
            <p:ph type="subTitle" idx="1"/>
          </p:nvPr>
        </p:nvSpPr>
        <p:spPr>
          <a:xfrm>
            <a:off x="1336675" y="3970338"/>
            <a:ext cx="8018463" cy="1825625"/>
          </a:xfrm>
          <a:prstGeom prst="rect">
            <a:avLst/>
          </a:prstGeom>
        </p:spPr>
        <p:txBody>
          <a:bodyPr/>
          <a:lstStyle>
            <a:lvl1pPr marL="0" indent="0" algn="ctr">
              <a:buNone/>
              <a:defRPr sz="24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Tree>
    <p:extLst>
      <p:ext uri="{BB962C8B-B14F-4D97-AF65-F5344CB8AC3E}">
        <p14:creationId xmlns:p14="http://schemas.microsoft.com/office/powerpoint/2010/main" val="5610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
        <p:nvSpPr>
          <p:cNvPr id="3" name="Segnaposto contenuto 2"/>
          <p:cNvSpPr>
            <a:spLocks noGrp="1"/>
          </p:cNvSpPr>
          <p:nvPr>
            <p:ph sz="half" idx="1"/>
          </p:nvPr>
        </p:nvSpPr>
        <p:spPr>
          <a:xfrm>
            <a:off x="549274" y="2577948"/>
            <a:ext cx="4710293"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contenuto 3"/>
          <p:cNvSpPr>
            <a:spLocks noGrp="1"/>
          </p:cNvSpPr>
          <p:nvPr>
            <p:ph sz="half" idx="2"/>
          </p:nvPr>
        </p:nvSpPr>
        <p:spPr>
          <a:xfrm>
            <a:off x="5421313" y="2577948"/>
            <a:ext cx="4708525"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398478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549274" y="2577947"/>
            <a:ext cx="2865439" cy="4230841"/>
          </a:xfrm>
          <a:prstGeom prst="rect">
            <a:avLst/>
          </a:prstGeom>
        </p:spPr>
        <p:txBody>
          <a:bodyPr/>
          <a:lstStyle>
            <a:lvl1pPr>
              <a:defRPr>
                <a:latin typeface="Arial Hebrew Scholar" charset="-79"/>
                <a:ea typeface="Arial Hebrew Scholar" charset="-79"/>
                <a:cs typeface="Arial Hebrew Scholar" charset="-79"/>
              </a:defRPr>
            </a:lvl1pPr>
            <a:lvl2pPr>
              <a:defRPr>
                <a:latin typeface="Arial Hebrew Scholar" charset="-79"/>
                <a:ea typeface="Arial Hebrew Scholar" charset="-79"/>
                <a:cs typeface="Arial Hebrew Scholar" charset="-79"/>
              </a:defRPr>
            </a:lvl2pPr>
            <a:lvl3pPr>
              <a:defRPr>
                <a:latin typeface="Arial Hebrew Scholar" charset="-79"/>
                <a:ea typeface="Arial Hebrew Scholar" charset="-79"/>
                <a:cs typeface="Arial Hebrew Scholar" charset="-79"/>
              </a:defRPr>
            </a:lvl3pPr>
            <a:lvl4pPr>
              <a:defRPr>
                <a:latin typeface="Arial Hebrew Scholar" charset="-79"/>
                <a:ea typeface="Arial Hebrew Scholar" charset="-79"/>
                <a:cs typeface="Arial Hebrew Scholar" charset="-79"/>
              </a:defRPr>
            </a:lvl4pPr>
            <a:lvl5pPr>
              <a:defRPr>
                <a:latin typeface="Arial Hebrew Scholar" charset="-79"/>
                <a:ea typeface="Arial Hebrew Scholar" charset="-79"/>
                <a:cs typeface="Arial Hebrew Scholar" charset="-79"/>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contenuto 2"/>
          <p:cNvSpPr>
            <a:spLocks noGrp="1"/>
          </p:cNvSpPr>
          <p:nvPr>
            <p:ph sz="half" idx="10"/>
          </p:nvPr>
        </p:nvSpPr>
        <p:spPr>
          <a:xfrm>
            <a:off x="3906836"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Segnaposto contenuto 2"/>
          <p:cNvSpPr>
            <a:spLocks noGrp="1"/>
          </p:cNvSpPr>
          <p:nvPr>
            <p:ph sz="half" idx="11"/>
          </p:nvPr>
        </p:nvSpPr>
        <p:spPr>
          <a:xfrm>
            <a:off x="7264399"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8"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208895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8743" y="2577946"/>
            <a:ext cx="959880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950851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53980" y="5059363"/>
            <a:ext cx="9608172" cy="1652587"/>
          </a:xfrm>
          <a:prstGeom prst="rect">
            <a:avLst/>
          </a:prstGeom>
        </p:spPr>
        <p:txBody>
          <a:bodyPr/>
          <a:lstStyle>
            <a:lvl1pPr marL="0" indent="0">
              <a:buNone/>
              <a:defRPr sz="240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dirty="0"/>
              <a:t>Fare clic per modificare gli stili del testo dello schema</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947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49314" y="2370501"/>
            <a:ext cx="4522788"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4" name="Segnaposto contenuto 3"/>
          <p:cNvSpPr>
            <a:spLocks noGrp="1"/>
          </p:cNvSpPr>
          <p:nvPr>
            <p:ph sz="half" idx="2"/>
          </p:nvPr>
        </p:nvSpPr>
        <p:spPr>
          <a:xfrm>
            <a:off x="549314" y="3313113"/>
            <a:ext cx="4522788"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testo 4"/>
          <p:cNvSpPr>
            <a:spLocks noGrp="1"/>
          </p:cNvSpPr>
          <p:nvPr>
            <p:ph type="body" sz="quarter" idx="3"/>
          </p:nvPr>
        </p:nvSpPr>
        <p:spPr>
          <a:xfrm>
            <a:off x="5567362" y="2370501"/>
            <a:ext cx="4545013"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6" name="Segnaposto contenuto 5"/>
          <p:cNvSpPr>
            <a:spLocks noGrp="1"/>
          </p:cNvSpPr>
          <p:nvPr>
            <p:ph sz="quarter" idx="4"/>
          </p:nvPr>
        </p:nvSpPr>
        <p:spPr>
          <a:xfrm>
            <a:off x="5567361" y="3313113"/>
            <a:ext cx="4545013"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464982"/>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theme" Target="../theme/theme2.xml"/><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0693283" cy="7559675"/>
          </a:xfrm>
          <a:prstGeom prst="rect">
            <a:avLst/>
          </a:prstGeom>
        </p:spPr>
      </p:pic>
    </p:spTree>
    <p:extLst>
      <p:ext uri="{BB962C8B-B14F-4D97-AF65-F5344CB8AC3E}">
        <p14:creationId xmlns:p14="http://schemas.microsoft.com/office/powerpoint/2010/main" val="1862224442"/>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1007943" rtl="0" eaLnBrk="1" latinLnBrk="0" hangingPunct="1">
        <a:lnSpc>
          <a:spcPct val="90000"/>
        </a:lnSpc>
        <a:spcBef>
          <a:spcPct val="0"/>
        </a:spcBef>
        <a:buNone/>
        <a:defRPr sz="4000" b="1" kern="1200">
          <a:solidFill>
            <a:schemeClr val="bg1"/>
          </a:solidFill>
          <a:latin typeface="+mn-lt"/>
          <a:ea typeface="+mj-ea"/>
          <a:cs typeface="+mj-cs"/>
        </a:defRPr>
      </a:lvl1pPr>
    </p:titleStyle>
    <p:bodyStyle>
      <a:lvl1pPr marL="0" indent="0" algn="l" defTabSz="1007943" rtl="0" eaLnBrk="1" latinLnBrk="0" hangingPunct="1">
        <a:lnSpc>
          <a:spcPct val="90000"/>
        </a:lnSpc>
        <a:spcBef>
          <a:spcPts val="1102"/>
        </a:spcBef>
        <a:buFont typeface="Arial" panose="020B0604020202020204" pitchFamily="34" charset="0"/>
        <a:buNone/>
        <a:defRPr sz="3200" kern="1200">
          <a:solidFill>
            <a:schemeClr val="bg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0"/>
            <a:ext cx="10693282" cy="7559674"/>
          </a:xfrm>
          <a:prstGeom prst="rect">
            <a:avLst/>
          </a:prstGeom>
        </p:spPr>
      </p:pic>
    </p:spTree>
    <p:extLst>
      <p:ext uri="{BB962C8B-B14F-4D97-AF65-F5344CB8AC3E}">
        <p14:creationId xmlns:p14="http://schemas.microsoft.com/office/powerpoint/2010/main" val="1285909504"/>
      </p:ext>
    </p:extLst>
  </p:cSld>
  <p:clrMap bg1="lt1" tx1="dk1" bg2="lt2" tx2="dk2" accent1="accent1" accent2="accent2" accent3="accent3" accent4="accent4" accent5="accent5" accent6="accent6" hlink="hlink" folHlink="folHlink"/>
  <p:sldLayoutIdLst>
    <p:sldLayoutId id="2147483699" r:id="rId1"/>
    <p:sldLayoutId id="2147483702" r:id="rId2"/>
    <p:sldLayoutId id="2147483708" r:id="rId3"/>
    <p:sldLayoutId id="2147483700" r:id="rId4"/>
    <p:sldLayoutId id="2147483701" r:id="rId5"/>
    <p:sldLayoutId id="214748370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s://www.google.fr/url?sa=i&amp;rct=j&amp;q=&amp;esrc=s&amp;source=imgres&amp;cd=&amp;cad=rja&amp;uact=8&amp;ved=&amp;url=https://dp.la/info/hubs/&amp;psig=AOvVaw2SBZkwhMeusOtLSvVlM5pU&amp;ust=1519983119415434" TargetMode="External"/><Relationship Id="rId5" Type="http://schemas.openxmlformats.org/officeDocument/2006/relationships/image" Target="../media/image5.jpe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chart" Target="../charts/chart1.xml"/><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50DA500-387D-4595-A320-7EA744C4CEAB}"/>
              </a:ext>
            </a:extLst>
          </p:cNvPr>
          <p:cNvSpPr>
            <a:spLocks noGrp="1"/>
          </p:cNvSpPr>
          <p:nvPr>
            <p:ph type="title"/>
          </p:nvPr>
        </p:nvSpPr>
        <p:spPr/>
        <p:txBody>
          <a:bodyPr/>
          <a:lstStyle/>
          <a:p>
            <a:r>
              <a:rPr lang="it-IT" dirty="0"/>
              <a:t>2018 GPEDC Monitoring Round:</a:t>
            </a:r>
            <a:br>
              <a:rPr lang="it-IT" dirty="0"/>
            </a:br>
            <a:r>
              <a:rPr lang="it-IT" dirty="0" err="1"/>
              <a:t>Strengthening</a:t>
            </a:r>
            <a:r>
              <a:rPr lang="it-IT" dirty="0"/>
              <a:t> the country-</a:t>
            </a:r>
            <a:r>
              <a:rPr lang="it-IT" dirty="0" err="1"/>
              <a:t>level</a:t>
            </a:r>
            <a:r>
              <a:rPr lang="it-IT" dirty="0"/>
              <a:t> </a:t>
            </a:r>
            <a:r>
              <a:rPr lang="it-IT" dirty="0" err="1"/>
              <a:t>process</a:t>
            </a:r>
            <a:endParaRPr lang="en-US" dirty="0"/>
          </a:p>
        </p:txBody>
      </p:sp>
      <p:sp>
        <p:nvSpPr>
          <p:cNvPr id="7" name="Text Placeholder 6">
            <a:extLst>
              <a:ext uri="{FF2B5EF4-FFF2-40B4-BE49-F238E27FC236}">
                <a16:creationId xmlns:a16="http://schemas.microsoft.com/office/drawing/2014/main" xmlns="" id="{729CDD39-4D67-4374-82FB-83C23984CB6E}"/>
              </a:ext>
            </a:extLst>
          </p:cNvPr>
          <p:cNvSpPr>
            <a:spLocks noGrp="1"/>
          </p:cNvSpPr>
          <p:nvPr>
            <p:ph type="body" sz="quarter" idx="10"/>
          </p:nvPr>
        </p:nvSpPr>
        <p:spPr/>
        <p:txBody>
          <a:bodyPr/>
          <a:lstStyle/>
          <a:p>
            <a:r>
              <a:rPr lang="it-IT" b="1" dirty="0" smtClean="0"/>
              <a:t>Session 2</a:t>
            </a:r>
            <a:endParaRPr lang="it-IT" b="1" dirty="0"/>
          </a:p>
          <a:p>
            <a:r>
              <a:rPr lang="it-IT" b="1" dirty="0" smtClean="0"/>
              <a:t>Alejandro </a:t>
            </a:r>
            <a:r>
              <a:rPr lang="it-IT" b="1" dirty="0" err="1" smtClean="0"/>
              <a:t>Guerrero</a:t>
            </a:r>
            <a:endParaRPr lang="it-IT" b="1" dirty="0" smtClean="0"/>
          </a:p>
          <a:p>
            <a:r>
              <a:rPr lang="it-IT" dirty="0" smtClean="0"/>
              <a:t>OECD-UNDP Joint </a:t>
            </a:r>
            <a:r>
              <a:rPr lang="it-IT" dirty="0" err="1" smtClean="0"/>
              <a:t>Support</a:t>
            </a:r>
            <a:r>
              <a:rPr lang="it-IT" dirty="0" smtClean="0"/>
              <a:t> Team</a:t>
            </a:r>
          </a:p>
          <a:p>
            <a:endParaRPr lang="it-IT" dirty="0"/>
          </a:p>
          <a:p>
            <a:endParaRPr lang="it-IT" dirty="0" smtClean="0"/>
          </a:p>
          <a:p>
            <a:r>
              <a:rPr lang="it-IT" dirty="0" err="1" smtClean="0"/>
              <a:t>Brussels</a:t>
            </a:r>
            <a:r>
              <a:rPr lang="it-IT" dirty="0"/>
              <a:t>, 2 March 2018</a:t>
            </a:r>
          </a:p>
          <a:p>
            <a:endParaRPr lang="en-US" dirty="0"/>
          </a:p>
        </p:txBody>
      </p:sp>
      <p:pic>
        <p:nvPicPr>
          <p:cNvPr id="8" name="Picture 7">
            <a:extLst>
              <a:ext uri="{FF2B5EF4-FFF2-40B4-BE49-F238E27FC236}">
                <a16:creationId xmlns:a16="http://schemas.microsoft.com/office/drawing/2014/main" xmlns="" id="{F5839FBE-6390-4F1B-91CA-E7D272F83029}"/>
              </a:ext>
            </a:extLst>
          </p:cNvPr>
          <p:cNvPicPr>
            <a:picLocks noChangeAspect="1"/>
          </p:cNvPicPr>
          <p:nvPr/>
        </p:nvPicPr>
        <p:blipFill>
          <a:blip r:embed="rId3"/>
          <a:stretch>
            <a:fillRect/>
          </a:stretch>
        </p:blipFill>
        <p:spPr>
          <a:xfrm>
            <a:off x="4843463" y="7016750"/>
            <a:ext cx="5848350" cy="542925"/>
          </a:xfrm>
          <a:prstGeom prst="rect">
            <a:avLst/>
          </a:prstGeom>
        </p:spPr>
      </p:pic>
    </p:spTree>
    <p:extLst>
      <p:ext uri="{BB962C8B-B14F-4D97-AF65-F5344CB8AC3E}">
        <p14:creationId xmlns:p14="http://schemas.microsoft.com/office/powerpoint/2010/main" val="6310775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386543"/>
            <a:ext cx="9580563" cy="1460500"/>
          </a:xfrm>
          <a:solidFill>
            <a:srgbClr val="FFFFFF"/>
          </a:solidFill>
        </p:spPr>
        <p:txBody>
          <a:bodyPr/>
          <a:lstStyle/>
          <a:p>
            <a:r>
              <a:rPr lang="it-IT" sz="4000" b="1" dirty="0" err="1" smtClean="0">
                <a:latin typeface="+mn-lt"/>
              </a:rPr>
              <a:t>Easing</a:t>
            </a:r>
            <a:r>
              <a:rPr lang="it-IT" sz="4000" b="1" dirty="0" smtClean="0">
                <a:latin typeface="+mn-lt"/>
              </a:rPr>
              <a:t> the u</a:t>
            </a:r>
            <a:r>
              <a:rPr lang="en-US" sz="4000" b="1" dirty="0" err="1" smtClean="0">
                <a:latin typeface="+mn-lt"/>
              </a:rPr>
              <a:t>nderstanding</a:t>
            </a:r>
            <a:r>
              <a:rPr lang="en-US" sz="4000" b="1" dirty="0" smtClean="0">
                <a:latin typeface="+mn-lt"/>
              </a:rPr>
              <a:t> of the indicators and methodology</a:t>
            </a:r>
            <a:endParaRPr lang="it-IT" sz="4000" b="1" dirty="0">
              <a:latin typeface="+mn-lt"/>
            </a:endParaRPr>
          </a:p>
        </p:txBody>
      </p:sp>
      <p:sp>
        <p:nvSpPr>
          <p:cNvPr id="9" name="Segnaposto contenuto 2"/>
          <p:cNvSpPr>
            <a:spLocks noGrp="1"/>
          </p:cNvSpPr>
          <p:nvPr>
            <p:ph sz="half" idx="1"/>
          </p:nvPr>
        </p:nvSpPr>
        <p:spPr>
          <a:xfrm>
            <a:off x="549274" y="1662843"/>
            <a:ext cx="9990607" cy="5896832"/>
          </a:xfrm>
          <a:solidFill>
            <a:srgbClr val="FFFFFF"/>
          </a:solidFill>
        </p:spPr>
        <p:txBody>
          <a:bodyPr/>
          <a:lstStyle/>
          <a:p>
            <a:pPr marL="0" indent="0">
              <a:spcBef>
                <a:spcPts val="1200"/>
              </a:spcBef>
              <a:spcAft>
                <a:spcPts val="1200"/>
              </a:spcAft>
              <a:buNone/>
            </a:pPr>
            <a:r>
              <a:rPr lang="en-US" sz="3000" b="1" dirty="0" smtClean="0">
                <a:latin typeface="+mn-lt"/>
              </a:rPr>
              <a:t>Training </a:t>
            </a:r>
            <a:r>
              <a:rPr lang="en-US" sz="3000" b="1" dirty="0">
                <a:latin typeface="+mn-lt"/>
              </a:rPr>
              <a:t>and capacity building tools</a:t>
            </a:r>
            <a:r>
              <a:rPr lang="en-US" sz="3000" dirty="0">
                <a:latin typeface="+mn-lt"/>
              </a:rPr>
              <a:t> </a:t>
            </a:r>
            <a:r>
              <a:rPr lang="en-US" sz="3000" dirty="0" smtClean="0">
                <a:latin typeface="+mn-lt"/>
              </a:rPr>
              <a:t>to support </a:t>
            </a:r>
            <a:r>
              <a:rPr lang="en-US" sz="3000" u="sng" dirty="0" smtClean="0">
                <a:latin typeface="+mn-lt"/>
              </a:rPr>
              <a:t>ALL</a:t>
            </a:r>
            <a:r>
              <a:rPr lang="en-US" sz="3000" dirty="0" smtClean="0">
                <a:latin typeface="+mn-lt"/>
              </a:rPr>
              <a:t> </a:t>
            </a:r>
            <a:r>
              <a:rPr lang="en-US" sz="3000" dirty="0" smtClean="0">
                <a:latin typeface="+mn-lt"/>
              </a:rPr>
              <a:t>participants:</a:t>
            </a:r>
            <a:endParaRPr lang="en-US" sz="3000" dirty="0">
              <a:latin typeface="+mn-lt"/>
            </a:endParaRPr>
          </a:p>
          <a:p>
            <a:pPr lvl="1"/>
            <a:r>
              <a:rPr lang="it-IT" sz="3000" b="1" dirty="0" err="1" smtClean="0">
                <a:latin typeface="+mn-lt"/>
                <a:cs typeface="Arial" panose="020B0604020202020204" pitchFamily="34" charset="0"/>
              </a:rPr>
              <a:t>Customised</a:t>
            </a:r>
            <a:r>
              <a:rPr lang="it-IT" sz="3000" b="1" dirty="0" smtClean="0">
                <a:latin typeface="+mn-lt"/>
                <a:cs typeface="Arial" panose="020B0604020202020204" pitchFamily="34" charset="0"/>
              </a:rPr>
              <a:t> </a:t>
            </a:r>
            <a:r>
              <a:rPr lang="it-IT" sz="3000" b="1" dirty="0">
                <a:latin typeface="+mn-lt"/>
                <a:cs typeface="Arial" panose="020B0604020202020204" pitchFamily="34" charset="0"/>
              </a:rPr>
              <a:t>Guide </a:t>
            </a:r>
            <a:r>
              <a:rPr lang="it-IT" sz="3000" dirty="0" smtClean="0">
                <a:latin typeface="+mn-lt"/>
                <a:cs typeface="Arial" panose="020B0604020202020204" pitchFamily="34" charset="0"/>
              </a:rPr>
              <a:t>and </a:t>
            </a:r>
            <a:r>
              <a:rPr lang="it-IT" sz="3000" b="1" dirty="0" err="1" smtClean="0">
                <a:latin typeface="+mn-lt"/>
                <a:cs typeface="Arial" panose="020B0604020202020204" pitchFamily="34" charset="0"/>
              </a:rPr>
              <a:t>individual</a:t>
            </a:r>
            <a:r>
              <a:rPr lang="it-IT" sz="3000" b="1" dirty="0" smtClean="0">
                <a:latin typeface="+mn-lt"/>
                <a:cs typeface="Arial" panose="020B0604020202020204" pitchFamily="34" charset="0"/>
              </a:rPr>
              <a:t> </a:t>
            </a:r>
            <a:r>
              <a:rPr lang="it-IT" sz="3000" b="1" dirty="0" err="1" smtClean="0">
                <a:latin typeface="+mn-lt"/>
                <a:cs typeface="Arial" panose="020B0604020202020204" pitchFamily="34" charset="0"/>
              </a:rPr>
              <a:t>step-by-step</a:t>
            </a:r>
            <a:r>
              <a:rPr lang="it-IT" sz="3000" b="1" dirty="0" smtClean="0">
                <a:latin typeface="+mn-lt"/>
                <a:cs typeface="Arial" panose="020B0604020202020204" pitchFamily="34" charset="0"/>
              </a:rPr>
              <a:t> </a:t>
            </a:r>
            <a:r>
              <a:rPr lang="it-IT" sz="3000" b="1" dirty="0" err="1" smtClean="0">
                <a:latin typeface="+mn-lt"/>
                <a:cs typeface="Arial" panose="020B0604020202020204" pitchFamily="34" charset="0"/>
              </a:rPr>
              <a:t>instructions</a:t>
            </a:r>
            <a:r>
              <a:rPr lang="it-IT" sz="3000" b="1" dirty="0" smtClean="0">
                <a:latin typeface="+mn-lt"/>
                <a:cs typeface="Arial" panose="020B0604020202020204" pitchFamily="34" charset="0"/>
              </a:rPr>
              <a:t> </a:t>
            </a:r>
            <a:r>
              <a:rPr lang="it-IT" sz="3000" dirty="0" smtClean="0">
                <a:latin typeface="+mn-lt"/>
                <a:cs typeface="Arial" panose="020B0604020202020204" pitchFamily="34" charset="0"/>
              </a:rPr>
              <a:t>and </a:t>
            </a:r>
            <a:r>
              <a:rPr lang="it-IT" sz="3000" dirty="0" err="1" smtClean="0">
                <a:latin typeface="+mn-lt"/>
                <a:cs typeface="Arial" panose="020B0604020202020204" pitchFamily="34" charset="0"/>
              </a:rPr>
              <a:t>demos</a:t>
            </a:r>
            <a:endParaRPr lang="it-IT" sz="3000" dirty="0" smtClean="0">
              <a:latin typeface="+mn-lt"/>
              <a:cs typeface="Arial" panose="020B0604020202020204" pitchFamily="34" charset="0"/>
            </a:endParaRPr>
          </a:p>
          <a:p>
            <a:pPr lvl="1"/>
            <a:r>
              <a:rPr lang="it-IT" sz="3000" dirty="0" smtClean="0">
                <a:latin typeface="+mn-lt"/>
                <a:cs typeface="Arial" panose="020B0604020202020204" pitchFamily="34" charset="0"/>
              </a:rPr>
              <a:t>More </a:t>
            </a:r>
            <a:r>
              <a:rPr lang="it-IT" sz="3000" b="1" dirty="0" err="1" smtClean="0">
                <a:latin typeface="+mn-lt"/>
                <a:cs typeface="Arial" panose="020B0604020202020204" pitchFamily="34" charset="0"/>
              </a:rPr>
              <a:t>visual</a:t>
            </a:r>
            <a:r>
              <a:rPr lang="it-IT" sz="3000" b="1" dirty="0" smtClean="0">
                <a:latin typeface="+mn-lt"/>
                <a:cs typeface="Arial" panose="020B0604020202020204" pitchFamily="34" charset="0"/>
              </a:rPr>
              <a:t> </a:t>
            </a:r>
            <a:r>
              <a:rPr lang="it-IT" sz="3000" b="1" dirty="0" err="1" smtClean="0">
                <a:latin typeface="+mn-lt"/>
                <a:cs typeface="Arial" panose="020B0604020202020204" pitchFamily="34" charset="0"/>
              </a:rPr>
              <a:t>materials</a:t>
            </a:r>
            <a:endParaRPr lang="it-IT" sz="3000" b="1" dirty="0">
              <a:latin typeface="+mn-lt"/>
              <a:cs typeface="Arial" panose="020B0604020202020204" pitchFamily="34" charset="0"/>
            </a:endParaRPr>
          </a:p>
          <a:p>
            <a:pPr lvl="1"/>
            <a:r>
              <a:rPr lang="it-IT" sz="3000" dirty="0" smtClean="0">
                <a:latin typeface="+mn-lt"/>
                <a:cs typeface="Arial" panose="020B0604020202020204" pitchFamily="34" charset="0"/>
              </a:rPr>
              <a:t>User-</a:t>
            </a:r>
            <a:r>
              <a:rPr lang="it-IT" sz="3000" dirty="0" err="1" smtClean="0">
                <a:latin typeface="+mn-lt"/>
                <a:cs typeface="Arial" panose="020B0604020202020204" pitchFamily="34" charset="0"/>
              </a:rPr>
              <a:t>friendly</a:t>
            </a:r>
            <a:r>
              <a:rPr lang="it-IT" sz="3000" dirty="0" smtClean="0">
                <a:latin typeface="+mn-lt"/>
                <a:cs typeface="Arial" panose="020B0604020202020204" pitchFamily="34" charset="0"/>
              </a:rPr>
              <a:t>, self-</a:t>
            </a:r>
            <a:r>
              <a:rPr lang="it-IT" sz="3000" dirty="0" err="1" smtClean="0">
                <a:latin typeface="+mn-lt"/>
                <a:cs typeface="Arial" panose="020B0604020202020204" pitchFamily="34" charset="0"/>
              </a:rPr>
              <a:t>explanatory</a:t>
            </a:r>
            <a:r>
              <a:rPr lang="it-IT" sz="3000" dirty="0" smtClean="0">
                <a:latin typeface="+mn-lt"/>
                <a:cs typeface="Arial" panose="020B0604020202020204" pitchFamily="34" charset="0"/>
              </a:rPr>
              <a:t> </a:t>
            </a:r>
            <a:r>
              <a:rPr lang="it-IT" sz="3000" b="1" dirty="0">
                <a:latin typeface="+mn-lt"/>
                <a:cs typeface="Arial" panose="020B0604020202020204" pitchFamily="34" charset="0"/>
              </a:rPr>
              <a:t>data </a:t>
            </a:r>
            <a:r>
              <a:rPr lang="it-IT" sz="3000" b="1" dirty="0" err="1">
                <a:latin typeface="+mn-lt"/>
                <a:cs typeface="Arial" panose="020B0604020202020204" pitchFamily="34" charset="0"/>
              </a:rPr>
              <a:t>collection</a:t>
            </a:r>
            <a:r>
              <a:rPr lang="it-IT" sz="3000" b="1" dirty="0">
                <a:latin typeface="+mn-lt"/>
                <a:cs typeface="Arial" panose="020B0604020202020204" pitchFamily="34" charset="0"/>
              </a:rPr>
              <a:t> </a:t>
            </a:r>
            <a:r>
              <a:rPr lang="it-IT" sz="3000" b="1" dirty="0" err="1" smtClean="0">
                <a:latin typeface="+mn-lt"/>
                <a:cs typeface="Arial" panose="020B0604020202020204" pitchFamily="34" charset="0"/>
              </a:rPr>
              <a:t>tool</a:t>
            </a:r>
            <a:r>
              <a:rPr lang="it-IT" sz="3000" b="1" dirty="0" smtClean="0">
                <a:latin typeface="+mn-lt"/>
                <a:cs typeface="Arial" panose="020B0604020202020204" pitchFamily="34" charset="0"/>
              </a:rPr>
              <a:t> </a:t>
            </a:r>
            <a:r>
              <a:rPr lang="it-IT" sz="3000" dirty="0" smtClean="0">
                <a:latin typeface="+mn-lt"/>
                <a:cs typeface="Arial" panose="020B0604020202020204" pitchFamily="34" charset="0"/>
              </a:rPr>
              <a:t>(with </a:t>
            </a:r>
            <a:r>
              <a:rPr lang="it-IT" sz="3000" dirty="0" err="1" smtClean="0">
                <a:latin typeface="+mn-lt"/>
                <a:cs typeface="Arial" panose="020B0604020202020204" pitchFamily="34" charset="0"/>
              </a:rPr>
              <a:t>automatic</a:t>
            </a:r>
            <a:r>
              <a:rPr lang="it-IT" sz="3000" dirty="0" smtClean="0">
                <a:latin typeface="+mn-lt"/>
                <a:cs typeface="Arial" panose="020B0604020202020204" pitchFamily="34" charset="0"/>
              </a:rPr>
              <a:t> </a:t>
            </a:r>
            <a:r>
              <a:rPr lang="it-IT" sz="3000" dirty="0" err="1" smtClean="0">
                <a:latin typeface="+mn-lt"/>
                <a:cs typeface="Arial" panose="020B0604020202020204" pitchFamily="34" charset="0"/>
              </a:rPr>
              <a:t>checks</a:t>
            </a:r>
            <a:r>
              <a:rPr lang="it-IT" sz="3000" dirty="0" smtClean="0">
                <a:latin typeface="+mn-lt"/>
                <a:cs typeface="Arial" panose="020B0604020202020204" pitchFamily="34" charset="0"/>
              </a:rPr>
              <a:t>, auto-reporting, </a:t>
            </a:r>
            <a:r>
              <a:rPr lang="it-IT" sz="3000" dirty="0" err="1" smtClean="0">
                <a:latin typeface="+mn-lt"/>
                <a:cs typeface="Arial" panose="020B0604020202020204" pitchFamily="34" charset="0"/>
              </a:rPr>
              <a:t>etc</a:t>
            </a:r>
            <a:r>
              <a:rPr lang="it-IT" sz="3000" dirty="0" smtClean="0">
                <a:latin typeface="+mn-lt"/>
                <a:cs typeface="Arial" panose="020B0604020202020204" pitchFamily="34" charset="0"/>
              </a:rPr>
              <a:t>)</a:t>
            </a:r>
            <a:endParaRPr lang="it-IT" sz="3000" dirty="0">
              <a:latin typeface="+mn-lt"/>
              <a:cs typeface="Arial" panose="020B0604020202020204" pitchFamily="34" charset="0"/>
            </a:endParaRPr>
          </a:p>
          <a:p>
            <a:pPr lvl="1"/>
            <a:r>
              <a:rPr lang="it-IT" sz="3000" dirty="0" smtClean="0">
                <a:latin typeface="+mn-lt"/>
                <a:cs typeface="Arial" panose="020B0604020202020204" pitchFamily="34" charset="0"/>
              </a:rPr>
              <a:t>In-</a:t>
            </a:r>
            <a:r>
              <a:rPr lang="it-IT" sz="3000" dirty="0" err="1" smtClean="0">
                <a:latin typeface="+mn-lt"/>
                <a:cs typeface="Arial" panose="020B0604020202020204" pitchFamily="34" charset="0"/>
              </a:rPr>
              <a:t>person</a:t>
            </a:r>
            <a:r>
              <a:rPr lang="it-IT" sz="3000" dirty="0" smtClean="0">
                <a:latin typeface="+mn-lt"/>
                <a:cs typeface="Arial" panose="020B0604020202020204" pitchFamily="34" charset="0"/>
              </a:rPr>
              <a:t> </a:t>
            </a:r>
            <a:r>
              <a:rPr lang="it-IT" sz="3000" b="1" dirty="0" err="1" smtClean="0">
                <a:latin typeface="+mn-lt"/>
                <a:cs typeface="Arial" panose="020B0604020202020204" pitchFamily="34" charset="0"/>
              </a:rPr>
              <a:t>regional</a:t>
            </a:r>
            <a:r>
              <a:rPr lang="it-IT" sz="3000" b="1" dirty="0" smtClean="0">
                <a:latin typeface="+mn-lt"/>
                <a:cs typeface="Arial" panose="020B0604020202020204" pitchFamily="34" charset="0"/>
              </a:rPr>
              <a:t> workshops</a:t>
            </a:r>
          </a:p>
          <a:p>
            <a:pPr lvl="1"/>
            <a:r>
              <a:rPr lang="it-IT" sz="3000" b="1" dirty="0" smtClean="0">
                <a:latin typeface="+mn-lt"/>
                <a:cs typeface="Arial" panose="020B0604020202020204" pitchFamily="34" charset="0"/>
              </a:rPr>
              <a:t>Online self-trainings</a:t>
            </a:r>
            <a:endParaRPr lang="it-IT" sz="3000" b="1" dirty="0">
              <a:latin typeface="+mn-lt"/>
              <a:cs typeface="Arial" panose="020B0604020202020204" pitchFamily="34" charset="0"/>
            </a:endParaRPr>
          </a:p>
          <a:p>
            <a:pPr lvl="1"/>
            <a:r>
              <a:rPr lang="it-IT" sz="3000" b="1" dirty="0" smtClean="0">
                <a:latin typeface="+mn-lt"/>
                <a:cs typeface="Arial" panose="020B0604020202020204" pitchFamily="34" charset="0"/>
              </a:rPr>
              <a:t>2-min video trainings </a:t>
            </a:r>
            <a:r>
              <a:rPr lang="it-IT" sz="3000" dirty="0" smtClean="0">
                <a:latin typeface="+mn-lt"/>
                <a:cs typeface="Arial" panose="020B0604020202020204" pitchFamily="34" charset="0"/>
              </a:rPr>
              <a:t>(per </a:t>
            </a:r>
            <a:r>
              <a:rPr lang="it-IT" sz="3000" dirty="0" err="1" smtClean="0">
                <a:latin typeface="+mn-lt"/>
                <a:cs typeface="Arial" panose="020B0604020202020204" pitchFamily="34" charset="0"/>
              </a:rPr>
              <a:t>indicator</a:t>
            </a:r>
            <a:r>
              <a:rPr lang="it-IT" sz="3000" dirty="0" smtClean="0">
                <a:latin typeface="+mn-lt"/>
                <a:cs typeface="Arial" panose="020B0604020202020204" pitchFamily="34" charset="0"/>
              </a:rPr>
              <a:t>, for </a:t>
            </a:r>
            <a:r>
              <a:rPr lang="it-IT" sz="3000" dirty="0" err="1" smtClean="0">
                <a:latin typeface="+mn-lt"/>
                <a:cs typeface="Arial" panose="020B0604020202020204" pitchFamily="34" charset="0"/>
              </a:rPr>
              <a:t>all</a:t>
            </a:r>
            <a:r>
              <a:rPr lang="it-IT" sz="3000" dirty="0" smtClean="0">
                <a:latin typeface="+mn-lt"/>
                <a:cs typeface="Arial" panose="020B0604020202020204" pitchFamily="34" charset="0"/>
              </a:rPr>
              <a:t> </a:t>
            </a:r>
            <a:r>
              <a:rPr lang="it-IT" sz="3000" dirty="0" err="1" smtClean="0">
                <a:latin typeface="+mn-lt"/>
                <a:cs typeface="Arial" panose="020B0604020202020204" pitchFamily="34" charset="0"/>
              </a:rPr>
              <a:t>stakeholders</a:t>
            </a:r>
            <a:r>
              <a:rPr lang="it-IT" sz="3000" dirty="0" smtClean="0">
                <a:latin typeface="+mn-lt"/>
                <a:cs typeface="Arial" panose="020B0604020202020204" pitchFamily="34" charset="0"/>
              </a:rPr>
              <a:t>)</a:t>
            </a:r>
            <a:endParaRPr lang="it-IT" sz="3000" dirty="0">
              <a:latin typeface="+mn-lt"/>
              <a:cs typeface="Arial" panose="020B0604020202020204" pitchFamily="34" charset="0"/>
            </a:endParaRPr>
          </a:p>
          <a:p>
            <a:pPr lvl="1"/>
            <a:r>
              <a:rPr lang="it-IT" sz="3000" b="1" dirty="0" smtClean="0">
                <a:latin typeface="+mn-lt"/>
                <a:cs typeface="Arial" panose="020B0604020202020204" pitchFamily="34" charset="0"/>
              </a:rPr>
              <a:t>Regular </a:t>
            </a:r>
            <a:r>
              <a:rPr lang="it-IT" sz="3000" b="1" dirty="0" err="1" smtClean="0">
                <a:latin typeface="+mn-lt"/>
                <a:cs typeface="Arial" panose="020B0604020202020204" pitchFamily="34" charset="0"/>
              </a:rPr>
              <a:t>webinars</a:t>
            </a:r>
            <a:r>
              <a:rPr lang="it-IT" sz="3000" b="1" dirty="0" smtClean="0">
                <a:latin typeface="+mn-lt"/>
                <a:cs typeface="Arial" panose="020B0604020202020204" pitchFamily="34" charset="0"/>
              </a:rPr>
              <a:t> </a:t>
            </a:r>
            <a:r>
              <a:rPr lang="it-IT" sz="3000" dirty="0" err="1" smtClean="0">
                <a:latin typeface="+mn-lt"/>
                <a:cs typeface="Arial" panose="020B0604020202020204" pitchFamily="34" charset="0"/>
              </a:rPr>
              <a:t>before</a:t>
            </a:r>
            <a:r>
              <a:rPr lang="it-IT" sz="3000" dirty="0" smtClean="0">
                <a:latin typeface="+mn-lt"/>
                <a:cs typeface="Arial" panose="020B0604020202020204" pitchFamily="34" charset="0"/>
              </a:rPr>
              <a:t> and </a:t>
            </a:r>
            <a:r>
              <a:rPr lang="it-IT" sz="3000" dirty="0" err="1" smtClean="0">
                <a:latin typeface="+mn-lt"/>
                <a:cs typeface="Arial" panose="020B0604020202020204" pitchFamily="34" charset="0"/>
              </a:rPr>
              <a:t>during</a:t>
            </a:r>
            <a:r>
              <a:rPr lang="it-IT" sz="3000" dirty="0" smtClean="0">
                <a:latin typeface="+mn-lt"/>
                <a:cs typeface="Arial" panose="020B0604020202020204" pitchFamily="34" charset="0"/>
              </a:rPr>
              <a:t> </a:t>
            </a:r>
            <a:r>
              <a:rPr lang="it-IT" sz="3000" dirty="0" err="1" smtClean="0">
                <a:latin typeface="+mn-lt"/>
                <a:cs typeface="Arial" panose="020B0604020202020204" pitchFamily="34" charset="0"/>
              </a:rPr>
              <a:t>monitoring</a:t>
            </a:r>
            <a:endParaRPr lang="it-IT" sz="3000" dirty="0" smtClean="0">
              <a:latin typeface="+mn-lt"/>
              <a:cs typeface="Arial" panose="020B0604020202020204" pitchFamily="34" charset="0"/>
            </a:endParaRPr>
          </a:p>
          <a:p>
            <a:pPr lvl="1"/>
            <a:r>
              <a:rPr lang="it-IT" sz="3000" b="1" dirty="0" smtClean="0">
                <a:latin typeface="+mn-lt"/>
                <a:cs typeface="Arial" panose="020B0604020202020204" pitchFamily="34" charset="0"/>
              </a:rPr>
              <a:t>24/7 </a:t>
            </a:r>
            <a:r>
              <a:rPr lang="it-IT" sz="3000" b="1" dirty="0" err="1" smtClean="0">
                <a:latin typeface="+mn-lt"/>
                <a:cs typeface="Arial" panose="020B0604020202020204" pitchFamily="34" charset="0"/>
              </a:rPr>
              <a:t>Helpdesk</a:t>
            </a:r>
            <a:r>
              <a:rPr lang="it-IT" sz="3000" dirty="0" smtClean="0">
                <a:latin typeface="+mn-lt"/>
                <a:cs typeface="Arial" panose="020B0604020202020204" pitchFamily="34" charset="0"/>
              </a:rPr>
              <a:t> for </a:t>
            </a:r>
            <a:r>
              <a:rPr lang="it-IT" sz="3000" dirty="0" err="1" smtClean="0">
                <a:latin typeface="+mn-lt"/>
                <a:cs typeface="Arial" panose="020B0604020202020204" pitchFamily="34" charset="0"/>
              </a:rPr>
              <a:t>all</a:t>
            </a:r>
            <a:r>
              <a:rPr lang="it-IT" sz="3000" dirty="0" smtClean="0">
                <a:latin typeface="+mn-lt"/>
                <a:cs typeface="Arial" panose="020B0604020202020204" pitchFamily="34" charset="0"/>
              </a:rPr>
              <a:t> </a:t>
            </a:r>
            <a:r>
              <a:rPr lang="it-IT" sz="3000" dirty="0" err="1" smtClean="0">
                <a:latin typeface="+mn-lt"/>
                <a:cs typeface="Arial" panose="020B0604020202020204" pitchFamily="34" charset="0"/>
              </a:rPr>
              <a:t>stakeholders</a:t>
            </a:r>
            <a:endParaRPr lang="it-IT" sz="3000" dirty="0">
              <a:latin typeface="+mn-lt"/>
            </a:endParaRPr>
          </a:p>
        </p:txBody>
      </p:sp>
    </p:spTree>
    <p:extLst>
      <p:ext uri="{BB962C8B-B14F-4D97-AF65-F5344CB8AC3E}">
        <p14:creationId xmlns:p14="http://schemas.microsoft.com/office/powerpoint/2010/main" val="7556225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438230"/>
            <a:ext cx="9580563" cy="1460500"/>
          </a:xfrm>
          <a:solidFill>
            <a:srgbClr val="FFFFFF"/>
          </a:solidFill>
        </p:spPr>
        <p:txBody>
          <a:bodyPr/>
          <a:lstStyle/>
          <a:p>
            <a:r>
              <a:rPr lang="it-IT" sz="4000" b="1" dirty="0" err="1" smtClean="0">
                <a:solidFill>
                  <a:prstClr val="black"/>
                </a:solidFill>
                <a:latin typeface="Calibri" panose="020F0502020204030204"/>
              </a:rPr>
              <a:t>Increasing</a:t>
            </a:r>
            <a:r>
              <a:rPr lang="it-IT" sz="4000" b="1" dirty="0" smtClean="0">
                <a:solidFill>
                  <a:prstClr val="black"/>
                </a:solidFill>
                <a:latin typeface="Calibri" panose="020F0502020204030204"/>
              </a:rPr>
              <a:t> the </a:t>
            </a:r>
            <a:r>
              <a:rPr lang="it-IT" sz="4000" b="1" dirty="0" err="1" smtClean="0">
                <a:solidFill>
                  <a:prstClr val="black"/>
                </a:solidFill>
                <a:latin typeface="Calibri" panose="020F0502020204030204"/>
              </a:rPr>
              <a:t>value</a:t>
            </a:r>
            <a:r>
              <a:rPr lang="it-IT" sz="4000" b="1" dirty="0" smtClean="0">
                <a:solidFill>
                  <a:prstClr val="black"/>
                </a:solidFill>
                <a:latin typeface="Calibri" panose="020F0502020204030204"/>
              </a:rPr>
              <a:t> </a:t>
            </a:r>
            <a:r>
              <a:rPr lang="it-IT" sz="4000" b="1" dirty="0" err="1" smtClean="0">
                <a:solidFill>
                  <a:prstClr val="black"/>
                </a:solidFill>
                <a:latin typeface="Calibri" panose="020F0502020204030204"/>
              </a:rPr>
              <a:t>added</a:t>
            </a:r>
            <a:r>
              <a:rPr lang="it-IT" sz="4000" b="1" dirty="0" smtClean="0">
                <a:solidFill>
                  <a:prstClr val="black"/>
                </a:solidFill>
                <a:latin typeface="Calibri" panose="020F0502020204030204"/>
              </a:rPr>
              <a:t> of </a:t>
            </a:r>
            <a:r>
              <a:rPr lang="it-IT" sz="4000" b="1" dirty="0" err="1" smtClean="0">
                <a:solidFill>
                  <a:prstClr val="black"/>
                </a:solidFill>
                <a:latin typeface="Calibri" panose="020F0502020204030204"/>
              </a:rPr>
              <a:t>participation</a:t>
            </a:r>
            <a:r>
              <a:rPr lang="it-IT" sz="4000" b="1" dirty="0" smtClean="0">
                <a:solidFill>
                  <a:prstClr val="black"/>
                </a:solidFill>
                <a:latin typeface="Calibri" panose="020F0502020204030204"/>
              </a:rPr>
              <a:t>: </a:t>
            </a:r>
            <a:br>
              <a:rPr lang="it-IT" sz="4000" b="1" dirty="0" smtClean="0">
                <a:solidFill>
                  <a:prstClr val="black"/>
                </a:solidFill>
                <a:latin typeface="Calibri" panose="020F0502020204030204"/>
              </a:rPr>
            </a:br>
            <a:r>
              <a:rPr lang="it-IT" sz="4000" b="1" dirty="0" err="1" smtClean="0">
                <a:solidFill>
                  <a:prstClr val="black"/>
                </a:solidFill>
                <a:latin typeface="Calibri" panose="020F0502020204030204"/>
              </a:rPr>
              <a:t>Facilitating</a:t>
            </a:r>
            <a:r>
              <a:rPr lang="it-IT" sz="4000" b="1" dirty="0" smtClean="0">
                <a:solidFill>
                  <a:prstClr val="black"/>
                </a:solidFill>
                <a:latin typeface="Calibri" panose="020F0502020204030204"/>
              </a:rPr>
              <a:t> </a:t>
            </a:r>
            <a:r>
              <a:rPr lang="it-IT" sz="4000" b="1" dirty="0" err="1" smtClean="0">
                <a:solidFill>
                  <a:prstClr val="black"/>
                </a:solidFill>
                <a:latin typeface="Calibri" panose="020F0502020204030204"/>
              </a:rPr>
              <a:t>interpretation</a:t>
            </a:r>
            <a:r>
              <a:rPr lang="it-IT" sz="4000" b="1" dirty="0" smtClean="0">
                <a:solidFill>
                  <a:prstClr val="black"/>
                </a:solidFill>
                <a:latin typeface="Calibri" panose="020F0502020204030204"/>
              </a:rPr>
              <a:t> and use of </a:t>
            </a:r>
            <a:r>
              <a:rPr lang="it-IT" sz="4000" b="1" dirty="0" err="1" smtClean="0">
                <a:solidFill>
                  <a:prstClr val="black"/>
                </a:solidFill>
                <a:latin typeface="Calibri" panose="020F0502020204030204"/>
              </a:rPr>
              <a:t>findings</a:t>
            </a:r>
            <a:endParaRPr lang="it-IT" sz="4000" b="1" dirty="0">
              <a:latin typeface="+mn-lt"/>
            </a:endParaRPr>
          </a:p>
        </p:txBody>
      </p:sp>
      <p:sp>
        <p:nvSpPr>
          <p:cNvPr id="9" name="Segnaposto contenuto 2"/>
          <p:cNvSpPr>
            <a:spLocks noGrp="1"/>
          </p:cNvSpPr>
          <p:nvPr>
            <p:ph sz="half" idx="1"/>
          </p:nvPr>
        </p:nvSpPr>
        <p:spPr>
          <a:xfrm>
            <a:off x="549275" y="1878880"/>
            <a:ext cx="9580562" cy="5456555"/>
          </a:xfrm>
          <a:solidFill>
            <a:srgbClr val="FFFFFF"/>
          </a:solidFill>
        </p:spPr>
        <p:txBody>
          <a:bodyPr/>
          <a:lstStyle/>
          <a:p>
            <a:pPr marL="514350" indent="-514350">
              <a:spcBef>
                <a:spcPts val="1200"/>
              </a:spcBef>
              <a:spcAft>
                <a:spcPts val="1200"/>
              </a:spcAft>
              <a:buFont typeface="+mj-lt"/>
              <a:buAutoNum type="arabicPeriod"/>
            </a:pPr>
            <a:r>
              <a:rPr lang="it-IT" b="1" dirty="0" err="1" smtClean="0">
                <a:latin typeface="Arial"/>
                <a:cs typeface="Arial"/>
              </a:rPr>
              <a:t>Guidance</a:t>
            </a:r>
            <a:r>
              <a:rPr lang="it-IT" b="1" dirty="0" smtClean="0">
                <a:latin typeface="Arial"/>
                <a:cs typeface="Arial"/>
              </a:rPr>
              <a:t> on </a:t>
            </a:r>
            <a:r>
              <a:rPr lang="it-IT" b="1" dirty="0" err="1" smtClean="0">
                <a:latin typeface="Arial"/>
                <a:cs typeface="Arial"/>
              </a:rPr>
              <a:t>how</a:t>
            </a:r>
            <a:r>
              <a:rPr lang="it-IT" b="1" dirty="0" smtClean="0">
                <a:latin typeface="Arial"/>
                <a:cs typeface="Arial"/>
              </a:rPr>
              <a:t> to </a:t>
            </a:r>
            <a:r>
              <a:rPr lang="it-IT" b="1" dirty="0" err="1" smtClean="0">
                <a:latin typeface="Arial"/>
                <a:cs typeface="Arial"/>
              </a:rPr>
              <a:t>interpret</a:t>
            </a:r>
            <a:r>
              <a:rPr lang="it-IT" b="1" dirty="0" smtClean="0">
                <a:latin typeface="Arial"/>
                <a:cs typeface="Arial"/>
              </a:rPr>
              <a:t> and use the </a:t>
            </a:r>
            <a:r>
              <a:rPr lang="it-IT" b="1" dirty="0" err="1" smtClean="0">
                <a:latin typeface="Arial"/>
                <a:cs typeface="Arial"/>
              </a:rPr>
              <a:t>results</a:t>
            </a:r>
            <a:r>
              <a:rPr lang="it-IT" b="1" dirty="0" smtClean="0">
                <a:latin typeface="Arial"/>
                <a:cs typeface="Arial"/>
              </a:rPr>
              <a:t> </a:t>
            </a:r>
            <a:r>
              <a:rPr lang="it-IT" dirty="0" err="1" smtClean="0">
                <a:latin typeface="Arial"/>
                <a:cs typeface="Arial"/>
              </a:rPr>
              <a:t>internally</a:t>
            </a:r>
            <a:r>
              <a:rPr lang="it-IT" dirty="0" smtClean="0">
                <a:latin typeface="Arial"/>
                <a:cs typeface="Arial"/>
              </a:rPr>
              <a:t> or </a:t>
            </a:r>
            <a:r>
              <a:rPr lang="it-IT" dirty="0" err="1" smtClean="0">
                <a:latin typeface="Arial"/>
                <a:cs typeface="Arial"/>
              </a:rPr>
              <a:t>at</a:t>
            </a:r>
            <a:r>
              <a:rPr lang="it-IT" dirty="0" smtClean="0">
                <a:latin typeface="Arial"/>
                <a:cs typeface="Arial"/>
              </a:rPr>
              <a:t> country </a:t>
            </a:r>
            <a:r>
              <a:rPr lang="it-IT" dirty="0" err="1" smtClean="0">
                <a:latin typeface="Arial"/>
                <a:cs typeface="Arial"/>
              </a:rPr>
              <a:t>level</a:t>
            </a:r>
            <a:r>
              <a:rPr lang="it-IT" dirty="0" smtClean="0">
                <a:latin typeface="Arial"/>
                <a:cs typeface="Arial"/>
              </a:rPr>
              <a:t> </a:t>
            </a:r>
            <a:endParaRPr lang="it-IT" dirty="0" smtClean="0">
              <a:latin typeface="Arial"/>
              <a:cs typeface="Arial"/>
            </a:endParaRPr>
          </a:p>
          <a:p>
            <a:pPr marL="514350" indent="-514350">
              <a:spcBef>
                <a:spcPts val="1200"/>
              </a:spcBef>
              <a:spcAft>
                <a:spcPts val="1200"/>
              </a:spcAft>
              <a:buFont typeface="+mj-lt"/>
              <a:buAutoNum type="arabicPeriod"/>
            </a:pPr>
            <a:r>
              <a:rPr lang="it-IT" dirty="0" err="1" smtClean="0">
                <a:latin typeface="Arial"/>
                <a:cs typeface="Arial"/>
              </a:rPr>
              <a:t>T</a:t>
            </a:r>
            <a:r>
              <a:rPr lang="it-IT" dirty="0" err="1" smtClean="0">
                <a:latin typeface="Arial"/>
                <a:cs typeface="Arial"/>
              </a:rPr>
              <a:t>oolkits</a:t>
            </a:r>
            <a:r>
              <a:rPr lang="it-IT" dirty="0" smtClean="0">
                <a:latin typeface="Arial"/>
                <a:cs typeface="Arial"/>
              </a:rPr>
              <a:t> and </a:t>
            </a:r>
            <a:r>
              <a:rPr lang="it-IT" dirty="0" err="1" smtClean="0">
                <a:latin typeface="Arial"/>
                <a:cs typeface="Arial"/>
              </a:rPr>
              <a:t>templates</a:t>
            </a:r>
            <a:r>
              <a:rPr lang="it-IT" dirty="0" smtClean="0">
                <a:latin typeface="Arial"/>
                <a:cs typeface="Arial"/>
              </a:rPr>
              <a:t> to </a:t>
            </a:r>
            <a:r>
              <a:rPr lang="it-IT" dirty="0" err="1" smtClean="0">
                <a:latin typeface="Arial"/>
                <a:cs typeface="Arial"/>
              </a:rPr>
              <a:t>lead</a:t>
            </a:r>
            <a:r>
              <a:rPr lang="it-IT" dirty="0" smtClean="0">
                <a:latin typeface="Arial"/>
                <a:cs typeface="Arial"/>
              </a:rPr>
              <a:t> </a:t>
            </a:r>
            <a:r>
              <a:rPr lang="it-IT" b="1" dirty="0" smtClean="0">
                <a:latin typeface="Arial"/>
                <a:cs typeface="Arial"/>
              </a:rPr>
              <a:t>post</a:t>
            </a:r>
            <a:r>
              <a:rPr lang="it-IT" b="1" dirty="0" smtClean="0">
                <a:latin typeface="Arial"/>
                <a:cs typeface="Arial"/>
              </a:rPr>
              <a:t>-</a:t>
            </a:r>
            <a:r>
              <a:rPr lang="it-IT" b="1" dirty="0" err="1" smtClean="0">
                <a:latin typeface="Arial"/>
                <a:cs typeface="Arial"/>
              </a:rPr>
              <a:t>monitoring</a:t>
            </a:r>
            <a:r>
              <a:rPr lang="it-IT" b="1" dirty="0" smtClean="0">
                <a:latin typeface="Arial"/>
                <a:cs typeface="Arial"/>
              </a:rPr>
              <a:t> </a:t>
            </a:r>
            <a:r>
              <a:rPr lang="it-IT" b="1" dirty="0" err="1" smtClean="0">
                <a:latin typeface="Arial"/>
                <a:cs typeface="Arial"/>
              </a:rPr>
              <a:t>processes</a:t>
            </a:r>
            <a:r>
              <a:rPr lang="it-IT" b="1" dirty="0" smtClean="0">
                <a:latin typeface="Arial"/>
                <a:cs typeface="Arial"/>
              </a:rPr>
              <a:t> </a:t>
            </a:r>
            <a:r>
              <a:rPr lang="it-IT" dirty="0" err="1" smtClean="0">
                <a:latin typeface="Arial"/>
                <a:cs typeface="Arial"/>
              </a:rPr>
              <a:t>at</a:t>
            </a:r>
            <a:r>
              <a:rPr lang="it-IT" dirty="0" smtClean="0">
                <a:latin typeface="Arial"/>
                <a:cs typeface="Arial"/>
              </a:rPr>
              <a:t> country or agency </a:t>
            </a:r>
            <a:r>
              <a:rPr lang="it-IT" dirty="0" err="1" smtClean="0">
                <a:latin typeface="Arial"/>
                <a:cs typeface="Arial"/>
              </a:rPr>
              <a:t>level</a:t>
            </a:r>
            <a:endParaRPr lang="it-IT" dirty="0" smtClean="0">
              <a:latin typeface="Arial"/>
              <a:cs typeface="Arial"/>
            </a:endParaRPr>
          </a:p>
          <a:p>
            <a:pPr marL="514350" indent="-514350">
              <a:spcBef>
                <a:spcPts val="1200"/>
              </a:spcBef>
              <a:spcAft>
                <a:spcPts val="1200"/>
              </a:spcAft>
              <a:buFont typeface="+mj-lt"/>
              <a:buAutoNum type="arabicPeriod"/>
            </a:pPr>
            <a:r>
              <a:rPr lang="it-IT" b="1" dirty="0" err="1" smtClean="0">
                <a:latin typeface="Arial"/>
                <a:cs typeface="Arial"/>
              </a:rPr>
              <a:t>Compendium</a:t>
            </a:r>
            <a:r>
              <a:rPr lang="it-IT" b="1" dirty="0" smtClean="0">
                <a:latin typeface="Arial"/>
                <a:cs typeface="Arial"/>
              </a:rPr>
              <a:t> of </a:t>
            </a:r>
            <a:r>
              <a:rPr lang="it-IT" b="1" dirty="0" err="1" smtClean="0">
                <a:latin typeface="Arial"/>
                <a:cs typeface="Arial"/>
              </a:rPr>
              <a:t>good</a:t>
            </a:r>
            <a:r>
              <a:rPr lang="it-IT" b="1" dirty="0" smtClean="0">
                <a:latin typeface="Arial"/>
                <a:cs typeface="Arial"/>
              </a:rPr>
              <a:t> </a:t>
            </a:r>
            <a:r>
              <a:rPr lang="it-IT" b="1" dirty="0" err="1" smtClean="0">
                <a:latin typeface="Arial"/>
                <a:cs typeface="Arial"/>
              </a:rPr>
              <a:t>practices</a:t>
            </a:r>
            <a:r>
              <a:rPr lang="it-IT" b="1" dirty="0" smtClean="0">
                <a:latin typeface="Arial"/>
                <a:cs typeface="Arial"/>
              </a:rPr>
              <a:t> and </a:t>
            </a:r>
            <a:r>
              <a:rPr lang="it-IT" b="1" dirty="0" err="1" smtClean="0">
                <a:latin typeface="Arial"/>
                <a:cs typeface="Arial"/>
              </a:rPr>
              <a:t>evidence</a:t>
            </a:r>
            <a:r>
              <a:rPr lang="it-IT" b="1" dirty="0">
                <a:latin typeface="Arial"/>
                <a:cs typeface="Arial"/>
              </a:rPr>
              <a:t> </a:t>
            </a:r>
            <a:r>
              <a:rPr lang="it-IT" dirty="0" smtClean="0">
                <a:latin typeface="Arial"/>
                <a:cs typeface="Arial"/>
              </a:rPr>
              <a:t>to </a:t>
            </a:r>
            <a:r>
              <a:rPr lang="it-IT" dirty="0" err="1" smtClean="0">
                <a:latin typeface="Arial"/>
                <a:cs typeface="Arial"/>
              </a:rPr>
              <a:t>inform</a:t>
            </a:r>
            <a:r>
              <a:rPr lang="it-IT" dirty="0" smtClean="0">
                <a:latin typeface="Arial"/>
                <a:cs typeface="Arial"/>
              </a:rPr>
              <a:t> policy </a:t>
            </a:r>
            <a:r>
              <a:rPr lang="it-IT" dirty="0" err="1" smtClean="0">
                <a:latin typeface="Arial"/>
                <a:cs typeface="Arial"/>
              </a:rPr>
              <a:t>reforms</a:t>
            </a:r>
            <a:endParaRPr lang="it-IT" dirty="0" smtClean="0">
              <a:latin typeface="Arial"/>
              <a:cs typeface="Arial"/>
            </a:endParaRPr>
          </a:p>
          <a:p>
            <a:pPr marL="514350" indent="-514350">
              <a:spcBef>
                <a:spcPts val="1200"/>
              </a:spcBef>
              <a:spcAft>
                <a:spcPts val="1200"/>
              </a:spcAft>
              <a:buFont typeface="+mj-lt"/>
              <a:buAutoNum type="arabicPeriod"/>
            </a:pPr>
            <a:r>
              <a:rPr lang="it-IT" b="1" dirty="0" smtClean="0">
                <a:latin typeface="Arial"/>
                <a:cs typeface="Arial"/>
              </a:rPr>
              <a:t>Global </a:t>
            </a:r>
            <a:r>
              <a:rPr lang="it-IT" b="1" dirty="0" smtClean="0">
                <a:latin typeface="Arial"/>
                <a:cs typeface="Arial"/>
              </a:rPr>
              <a:t>Action Plan </a:t>
            </a:r>
            <a:r>
              <a:rPr lang="it-IT" dirty="0" smtClean="0">
                <a:latin typeface="Arial"/>
                <a:cs typeface="Arial"/>
              </a:rPr>
              <a:t>with </a:t>
            </a:r>
            <a:r>
              <a:rPr lang="en-US" dirty="0">
                <a:latin typeface="Arial"/>
                <a:cs typeface="Arial"/>
              </a:rPr>
              <a:t>concrete global </a:t>
            </a:r>
            <a:r>
              <a:rPr lang="en-US" dirty="0" smtClean="0">
                <a:latin typeface="Arial"/>
                <a:cs typeface="Arial"/>
              </a:rPr>
              <a:t>actions proposed to </a:t>
            </a:r>
            <a:r>
              <a:rPr lang="en-US" dirty="0" smtClean="0">
                <a:latin typeface="Arial"/>
                <a:cs typeface="Arial"/>
              </a:rPr>
              <a:t>different </a:t>
            </a:r>
            <a:r>
              <a:rPr lang="en-US" dirty="0">
                <a:latin typeface="Arial"/>
                <a:cs typeface="Arial"/>
              </a:rPr>
              <a:t>stakeholders </a:t>
            </a:r>
            <a:r>
              <a:rPr lang="en-US" dirty="0" smtClean="0">
                <a:latin typeface="Arial"/>
                <a:cs typeface="Arial"/>
              </a:rPr>
              <a:t>to </a:t>
            </a:r>
            <a:r>
              <a:rPr lang="en-US" dirty="0" err="1" smtClean="0">
                <a:latin typeface="Arial"/>
                <a:cs typeface="Arial"/>
              </a:rPr>
              <a:t>operationalise</a:t>
            </a:r>
            <a:r>
              <a:rPr lang="en-US" dirty="0" smtClean="0">
                <a:latin typeface="Arial"/>
                <a:cs typeface="Arial"/>
              </a:rPr>
              <a:t> </a:t>
            </a:r>
            <a:r>
              <a:rPr lang="en-US" dirty="0">
                <a:latin typeface="Arial"/>
                <a:cs typeface="Arial"/>
              </a:rPr>
              <a:t>the development effectiveness </a:t>
            </a:r>
            <a:r>
              <a:rPr lang="en-US" dirty="0" smtClean="0">
                <a:latin typeface="Arial"/>
                <a:cs typeface="Arial"/>
              </a:rPr>
              <a:t>principles</a:t>
            </a:r>
            <a:endParaRPr lang="en-US" dirty="0">
              <a:latin typeface="Arial"/>
              <a:cs typeface="Arial"/>
            </a:endParaRPr>
          </a:p>
          <a:p>
            <a:pPr marL="514350" indent="-514350">
              <a:spcBef>
                <a:spcPts val="1200"/>
              </a:spcBef>
              <a:spcAft>
                <a:spcPts val="1200"/>
              </a:spcAft>
              <a:buFont typeface="+mj-lt"/>
              <a:buAutoNum type="arabicPeriod"/>
            </a:pPr>
            <a:r>
              <a:rPr lang="it-IT" dirty="0" err="1" smtClean="0">
                <a:latin typeface="Arial"/>
                <a:cs typeface="Arial"/>
              </a:rPr>
              <a:t>If</a:t>
            </a:r>
            <a:r>
              <a:rPr lang="it-IT" dirty="0" smtClean="0">
                <a:latin typeface="Arial"/>
                <a:cs typeface="Arial"/>
              </a:rPr>
              <a:t> </a:t>
            </a:r>
            <a:r>
              <a:rPr lang="it-IT" dirty="0" err="1" smtClean="0">
                <a:latin typeface="Arial"/>
                <a:cs typeface="Arial"/>
              </a:rPr>
              <a:t>useful</a:t>
            </a:r>
            <a:r>
              <a:rPr lang="it-IT" dirty="0" smtClean="0">
                <a:latin typeface="Arial"/>
                <a:cs typeface="Arial"/>
              </a:rPr>
              <a:t>: </a:t>
            </a:r>
            <a:r>
              <a:rPr lang="it-IT" b="1" dirty="0" smtClean="0">
                <a:latin typeface="Arial"/>
                <a:cs typeface="Arial"/>
              </a:rPr>
              <a:t>providers’ </a:t>
            </a:r>
            <a:r>
              <a:rPr lang="it-IT" b="1" dirty="0" err="1" smtClean="0">
                <a:latin typeface="Arial"/>
                <a:cs typeface="Arial"/>
              </a:rPr>
              <a:t>profiles</a:t>
            </a:r>
            <a:r>
              <a:rPr lang="it-IT" b="1" dirty="0" smtClean="0">
                <a:latin typeface="Arial"/>
                <a:cs typeface="Arial"/>
              </a:rPr>
              <a:t> </a:t>
            </a:r>
            <a:r>
              <a:rPr lang="it-IT" dirty="0" err="1" smtClean="0">
                <a:latin typeface="Arial"/>
                <a:cs typeface="Arial"/>
              </a:rPr>
              <a:t>presenting</a:t>
            </a:r>
            <a:r>
              <a:rPr lang="it-IT" dirty="0" smtClean="0">
                <a:latin typeface="Arial"/>
                <a:cs typeface="Arial"/>
              </a:rPr>
              <a:t> data in </a:t>
            </a:r>
            <a:r>
              <a:rPr lang="it-IT" dirty="0" err="1" smtClean="0">
                <a:latin typeface="Arial"/>
                <a:cs typeface="Arial"/>
              </a:rPr>
              <a:t>context</a:t>
            </a:r>
            <a:endParaRPr lang="en-US" dirty="0">
              <a:latin typeface="Arial"/>
              <a:cs typeface="Arial"/>
            </a:endParaRPr>
          </a:p>
        </p:txBody>
      </p:sp>
    </p:spTree>
    <p:extLst>
      <p:ext uri="{BB962C8B-B14F-4D97-AF65-F5344CB8AC3E}">
        <p14:creationId xmlns:p14="http://schemas.microsoft.com/office/powerpoint/2010/main" val="42538273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401940"/>
            <a:ext cx="9580563" cy="1460500"/>
          </a:xfrm>
          <a:solidFill>
            <a:srgbClr val="FFFFFF"/>
          </a:solidFill>
        </p:spPr>
        <p:txBody>
          <a:bodyPr/>
          <a:lstStyle/>
          <a:p>
            <a:r>
              <a:rPr lang="it-IT" sz="4000" b="1" dirty="0" smtClean="0">
                <a:solidFill>
                  <a:srgbClr val="000000"/>
                </a:solidFill>
                <a:latin typeface="+mn-lt"/>
              </a:rPr>
              <a:t>For </a:t>
            </a:r>
            <a:r>
              <a:rPr lang="it-IT" sz="4000" b="1" dirty="0" err="1" smtClean="0">
                <a:solidFill>
                  <a:srgbClr val="000000"/>
                </a:solidFill>
                <a:latin typeface="+mn-lt"/>
              </a:rPr>
              <a:t>discussion</a:t>
            </a:r>
            <a:r>
              <a:rPr lang="it-IT" sz="4000" b="1" dirty="0" smtClean="0">
                <a:solidFill>
                  <a:srgbClr val="000000"/>
                </a:solidFill>
                <a:latin typeface="+mn-lt"/>
              </a:rPr>
              <a:t>: </a:t>
            </a:r>
            <a:r>
              <a:rPr lang="it-IT" sz="4000" b="1" dirty="0" smtClean="0">
                <a:solidFill>
                  <a:srgbClr val="000000"/>
                </a:solidFill>
                <a:latin typeface="+mn-lt"/>
              </a:rPr>
              <a:t>How can </a:t>
            </a:r>
            <a:r>
              <a:rPr lang="it-IT" sz="4000" b="1" dirty="0" err="1" smtClean="0">
                <a:solidFill>
                  <a:srgbClr val="000000"/>
                </a:solidFill>
                <a:latin typeface="+mn-lt"/>
              </a:rPr>
              <a:t>you</a:t>
            </a:r>
            <a:r>
              <a:rPr lang="it-IT" sz="4000" b="1" dirty="0" smtClean="0">
                <a:solidFill>
                  <a:srgbClr val="000000"/>
                </a:solidFill>
                <a:latin typeface="+mn-lt"/>
              </a:rPr>
              <a:t> </a:t>
            </a:r>
            <a:r>
              <a:rPr lang="it-IT" sz="4000" b="1" dirty="0" err="1" smtClean="0">
                <a:solidFill>
                  <a:srgbClr val="000000"/>
                </a:solidFill>
                <a:latin typeface="+mn-lt"/>
              </a:rPr>
              <a:t>strengthen</a:t>
            </a:r>
            <a:r>
              <a:rPr lang="it-IT" sz="4000" b="1" dirty="0" smtClean="0">
                <a:solidFill>
                  <a:srgbClr val="000000"/>
                </a:solidFill>
                <a:latin typeface="+mn-lt"/>
              </a:rPr>
              <a:t> the </a:t>
            </a:r>
            <a:r>
              <a:rPr lang="it-IT" sz="4000" b="1" dirty="0" err="1" smtClean="0">
                <a:solidFill>
                  <a:srgbClr val="000000"/>
                </a:solidFill>
                <a:latin typeface="+mn-lt"/>
              </a:rPr>
              <a:t>role</a:t>
            </a:r>
            <a:r>
              <a:rPr lang="it-IT" sz="4000" b="1" dirty="0" smtClean="0">
                <a:solidFill>
                  <a:srgbClr val="000000"/>
                </a:solidFill>
                <a:latin typeface="+mn-lt"/>
              </a:rPr>
              <a:t> of </a:t>
            </a:r>
            <a:r>
              <a:rPr lang="it-IT" sz="4000" b="1" dirty="0" smtClean="0">
                <a:solidFill>
                  <a:srgbClr val="000000"/>
                </a:solidFill>
                <a:latin typeface="+mn-lt"/>
              </a:rPr>
              <a:t>HQ </a:t>
            </a:r>
            <a:r>
              <a:rPr lang="it-IT" sz="4000" b="1" dirty="0" err="1" smtClean="0">
                <a:solidFill>
                  <a:srgbClr val="000000"/>
                </a:solidFill>
                <a:latin typeface="+mn-lt"/>
              </a:rPr>
              <a:t>focal</a:t>
            </a:r>
            <a:r>
              <a:rPr lang="it-IT" sz="4000" b="1" dirty="0" smtClean="0">
                <a:solidFill>
                  <a:srgbClr val="000000"/>
                </a:solidFill>
                <a:latin typeface="+mn-lt"/>
              </a:rPr>
              <a:t> </a:t>
            </a:r>
            <a:r>
              <a:rPr lang="it-IT" sz="4000" b="1" dirty="0" err="1" smtClean="0">
                <a:solidFill>
                  <a:srgbClr val="000000"/>
                </a:solidFill>
                <a:latin typeface="+mn-lt"/>
              </a:rPr>
              <a:t>point</a:t>
            </a:r>
            <a:r>
              <a:rPr lang="it-IT" sz="4000" b="1" dirty="0" smtClean="0">
                <a:solidFill>
                  <a:srgbClr val="000000"/>
                </a:solidFill>
                <a:latin typeface="+mn-lt"/>
              </a:rPr>
              <a:t>?</a:t>
            </a:r>
            <a:endParaRPr lang="it-IT" sz="4000" b="1" dirty="0">
              <a:solidFill>
                <a:srgbClr val="000000"/>
              </a:solidFill>
              <a:latin typeface="+mn-lt"/>
            </a:endParaRPr>
          </a:p>
        </p:txBody>
      </p:sp>
      <p:sp>
        <p:nvSpPr>
          <p:cNvPr id="4" name="TextBox 3"/>
          <p:cNvSpPr txBox="1"/>
          <p:nvPr/>
        </p:nvSpPr>
        <p:spPr>
          <a:xfrm>
            <a:off x="9865360" y="5354320"/>
            <a:ext cx="826453" cy="408253"/>
          </a:xfrm>
          <a:prstGeom prst="rect">
            <a:avLst/>
          </a:prstGeom>
          <a:solidFill>
            <a:schemeClr val="bg1"/>
          </a:solidFill>
        </p:spPr>
        <p:txBody>
          <a:bodyPr wrap="square" rtlCol="0">
            <a:spAutoFit/>
          </a:bodyPr>
          <a:lstStyle/>
          <a:p>
            <a:endParaRPr lang="en-GB" dirty="0"/>
          </a:p>
        </p:txBody>
      </p:sp>
      <p:cxnSp>
        <p:nvCxnSpPr>
          <p:cNvPr id="6" name="Straight Arrow Connector 5"/>
          <p:cNvCxnSpPr/>
          <p:nvPr/>
        </p:nvCxnSpPr>
        <p:spPr>
          <a:xfrm>
            <a:off x="2905760" y="5721006"/>
            <a:ext cx="3992880"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905760" y="2265680"/>
            <a:ext cx="0" cy="345440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17520" y="3911600"/>
            <a:ext cx="38811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160602" y="2421301"/>
            <a:ext cx="0" cy="32479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178743" y="5772733"/>
            <a:ext cx="1780857" cy="430887"/>
          </a:xfrm>
          <a:prstGeom prst="rect">
            <a:avLst/>
          </a:prstGeom>
          <a:noFill/>
        </p:spPr>
        <p:txBody>
          <a:bodyPr wrap="square" rtlCol="0">
            <a:spAutoFit/>
          </a:bodyPr>
          <a:lstStyle/>
          <a:p>
            <a:pPr algn="r"/>
            <a:r>
              <a:rPr lang="en-GB" sz="2200" b="1" dirty="0" smtClean="0"/>
              <a:t>Centralised</a:t>
            </a:r>
            <a:endParaRPr lang="en-GB" sz="2200" b="1" dirty="0"/>
          </a:p>
        </p:txBody>
      </p:sp>
      <p:sp>
        <p:nvSpPr>
          <p:cNvPr id="22" name="TextBox 21"/>
          <p:cNvSpPr txBox="1"/>
          <p:nvPr/>
        </p:nvSpPr>
        <p:spPr>
          <a:xfrm>
            <a:off x="2834639" y="5782554"/>
            <a:ext cx="2008823" cy="769441"/>
          </a:xfrm>
          <a:prstGeom prst="rect">
            <a:avLst/>
          </a:prstGeom>
          <a:noFill/>
        </p:spPr>
        <p:txBody>
          <a:bodyPr wrap="square" rtlCol="0">
            <a:spAutoFit/>
          </a:bodyPr>
          <a:lstStyle/>
          <a:p>
            <a:r>
              <a:rPr lang="en-GB" sz="2200" b="1" dirty="0" smtClean="0"/>
              <a:t>Decentralised</a:t>
            </a:r>
          </a:p>
          <a:p>
            <a:endParaRPr lang="en-GB" sz="2200" b="1" dirty="0"/>
          </a:p>
        </p:txBody>
      </p:sp>
      <p:sp>
        <p:nvSpPr>
          <p:cNvPr id="23" name="TextBox 22"/>
          <p:cNvSpPr txBox="1"/>
          <p:nvPr/>
        </p:nvSpPr>
        <p:spPr>
          <a:xfrm>
            <a:off x="1088571" y="2235200"/>
            <a:ext cx="1777183" cy="769441"/>
          </a:xfrm>
          <a:prstGeom prst="rect">
            <a:avLst/>
          </a:prstGeom>
          <a:noFill/>
        </p:spPr>
        <p:txBody>
          <a:bodyPr wrap="square" rtlCol="0">
            <a:spAutoFit/>
          </a:bodyPr>
          <a:lstStyle/>
          <a:p>
            <a:pPr algn="r"/>
            <a:r>
              <a:rPr lang="en-GB" sz="2200" b="1" dirty="0" smtClean="0">
                <a:latin typeface="Calibri"/>
                <a:cs typeface="Calibri"/>
              </a:rPr>
              <a:t>Early, </a:t>
            </a:r>
            <a:br>
              <a:rPr lang="en-GB" sz="2200" b="1" dirty="0" smtClean="0">
                <a:latin typeface="Calibri"/>
                <a:cs typeface="Calibri"/>
              </a:rPr>
            </a:br>
            <a:r>
              <a:rPr lang="en-GB" sz="2200" b="1" dirty="0" smtClean="0">
                <a:latin typeface="Calibri"/>
                <a:cs typeface="Calibri"/>
              </a:rPr>
              <a:t>hands</a:t>
            </a:r>
            <a:r>
              <a:rPr lang="en-GB" sz="2200" b="1" dirty="0" smtClean="0">
                <a:latin typeface="Calibri"/>
                <a:cs typeface="Calibri"/>
              </a:rPr>
              <a:t>-</a:t>
            </a:r>
            <a:r>
              <a:rPr lang="en-GB" sz="2200" b="1" dirty="0" smtClean="0">
                <a:latin typeface="Calibri"/>
                <a:cs typeface="Calibri"/>
              </a:rPr>
              <a:t>on</a:t>
            </a:r>
            <a:endParaRPr lang="en-GB" sz="2200" b="1" dirty="0">
              <a:latin typeface="Calibri"/>
              <a:cs typeface="Calibri"/>
            </a:endParaRPr>
          </a:p>
        </p:txBody>
      </p:sp>
      <p:sp>
        <p:nvSpPr>
          <p:cNvPr id="24" name="TextBox 23"/>
          <p:cNvSpPr txBox="1"/>
          <p:nvPr/>
        </p:nvSpPr>
        <p:spPr>
          <a:xfrm>
            <a:off x="1432560" y="4705343"/>
            <a:ext cx="1402080" cy="1107996"/>
          </a:xfrm>
          <a:prstGeom prst="rect">
            <a:avLst/>
          </a:prstGeom>
          <a:noFill/>
        </p:spPr>
        <p:txBody>
          <a:bodyPr wrap="square" rtlCol="0">
            <a:spAutoFit/>
          </a:bodyPr>
          <a:lstStyle/>
          <a:p>
            <a:pPr algn="r"/>
            <a:r>
              <a:rPr lang="en-GB" sz="2200" b="1" dirty="0" smtClean="0"/>
              <a:t>Mostly on validation phase</a:t>
            </a:r>
            <a:endParaRPr lang="en-GB" sz="2200" b="1" dirty="0"/>
          </a:p>
        </p:txBody>
      </p:sp>
      <p:sp>
        <p:nvSpPr>
          <p:cNvPr id="27" name="TextBox 26"/>
          <p:cNvSpPr txBox="1"/>
          <p:nvPr/>
        </p:nvSpPr>
        <p:spPr>
          <a:xfrm>
            <a:off x="3474720" y="2542893"/>
            <a:ext cx="802640" cy="830997"/>
          </a:xfrm>
          <a:prstGeom prst="rect">
            <a:avLst/>
          </a:prstGeom>
          <a:noFill/>
        </p:spPr>
        <p:txBody>
          <a:bodyPr wrap="square" rtlCol="0">
            <a:spAutoFit/>
          </a:bodyPr>
          <a:lstStyle/>
          <a:p>
            <a:pPr algn="ctr"/>
            <a:r>
              <a:rPr lang="en-GB" sz="4800" b="1" dirty="0" smtClean="0">
                <a:solidFill>
                  <a:schemeClr val="accent6"/>
                </a:solidFill>
              </a:rPr>
              <a:t>A</a:t>
            </a:r>
            <a:endParaRPr lang="en-GB" sz="4800" b="1" dirty="0">
              <a:solidFill>
                <a:schemeClr val="accent6"/>
              </a:solidFill>
            </a:endParaRPr>
          </a:p>
        </p:txBody>
      </p:sp>
      <p:sp>
        <p:nvSpPr>
          <p:cNvPr id="29" name="TextBox 28"/>
          <p:cNvSpPr txBox="1"/>
          <p:nvPr/>
        </p:nvSpPr>
        <p:spPr>
          <a:xfrm>
            <a:off x="5741112" y="4384342"/>
            <a:ext cx="802640" cy="830997"/>
          </a:xfrm>
          <a:prstGeom prst="rect">
            <a:avLst/>
          </a:prstGeom>
          <a:noFill/>
        </p:spPr>
        <p:txBody>
          <a:bodyPr wrap="square" rtlCol="0">
            <a:spAutoFit/>
          </a:bodyPr>
          <a:lstStyle/>
          <a:p>
            <a:pPr algn="ctr"/>
            <a:r>
              <a:rPr lang="en-GB" sz="4800" b="1" dirty="0">
                <a:solidFill>
                  <a:schemeClr val="accent2">
                    <a:lumMod val="40000"/>
                    <a:lumOff val="60000"/>
                  </a:schemeClr>
                </a:solidFill>
              </a:rPr>
              <a:t>C</a:t>
            </a:r>
            <a:endParaRPr lang="en-GB" sz="4800" b="1" dirty="0">
              <a:solidFill>
                <a:schemeClr val="accent2">
                  <a:lumMod val="40000"/>
                  <a:lumOff val="60000"/>
                </a:schemeClr>
              </a:solidFill>
            </a:endParaRPr>
          </a:p>
        </p:txBody>
      </p:sp>
      <p:sp>
        <p:nvSpPr>
          <p:cNvPr id="30" name="TextBox 29"/>
          <p:cNvSpPr txBox="1"/>
          <p:nvPr/>
        </p:nvSpPr>
        <p:spPr>
          <a:xfrm>
            <a:off x="5741112" y="2589142"/>
            <a:ext cx="802640" cy="830997"/>
          </a:xfrm>
          <a:prstGeom prst="rect">
            <a:avLst/>
          </a:prstGeom>
          <a:noFill/>
        </p:spPr>
        <p:txBody>
          <a:bodyPr wrap="square" rtlCol="0">
            <a:spAutoFit/>
          </a:bodyPr>
          <a:lstStyle/>
          <a:p>
            <a:pPr algn="ctr"/>
            <a:r>
              <a:rPr lang="en-GB" sz="4800" b="1" dirty="0" smtClean="0">
                <a:solidFill>
                  <a:schemeClr val="accent6">
                    <a:lumMod val="75000"/>
                  </a:schemeClr>
                </a:solidFill>
              </a:rPr>
              <a:t>B</a:t>
            </a:r>
            <a:endParaRPr lang="en-GB" sz="4800" b="1" dirty="0">
              <a:solidFill>
                <a:schemeClr val="accent6">
                  <a:lumMod val="75000"/>
                </a:schemeClr>
              </a:solidFill>
            </a:endParaRPr>
          </a:p>
        </p:txBody>
      </p:sp>
      <p:sp>
        <p:nvSpPr>
          <p:cNvPr id="31" name="TextBox 30"/>
          <p:cNvSpPr txBox="1"/>
          <p:nvPr/>
        </p:nvSpPr>
        <p:spPr>
          <a:xfrm>
            <a:off x="3474720" y="4395731"/>
            <a:ext cx="802640" cy="830997"/>
          </a:xfrm>
          <a:prstGeom prst="rect">
            <a:avLst/>
          </a:prstGeom>
          <a:noFill/>
        </p:spPr>
        <p:txBody>
          <a:bodyPr wrap="square" rtlCol="0">
            <a:spAutoFit/>
          </a:bodyPr>
          <a:lstStyle/>
          <a:p>
            <a:pPr algn="ctr"/>
            <a:r>
              <a:rPr lang="en-GB" sz="4800" b="1" dirty="0">
                <a:solidFill>
                  <a:schemeClr val="accent4">
                    <a:lumMod val="75000"/>
                  </a:schemeClr>
                </a:solidFill>
              </a:rPr>
              <a:t>D</a:t>
            </a:r>
            <a:endParaRPr lang="en-GB" sz="4800" b="1" dirty="0">
              <a:solidFill>
                <a:schemeClr val="accent4">
                  <a:lumMod val="75000"/>
                </a:schemeClr>
              </a:solidFill>
            </a:endParaRPr>
          </a:p>
        </p:txBody>
      </p:sp>
      <p:sp>
        <p:nvSpPr>
          <p:cNvPr id="17" name="TextBox 16"/>
          <p:cNvSpPr txBox="1"/>
          <p:nvPr/>
        </p:nvSpPr>
        <p:spPr>
          <a:xfrm>
            <a:off x="3730148" y="6319674"/>
            <a:ext cx="2813604" cy="769441"/>
          </a:xfrm>
          <a:prstGeom prst="rect">
            <a:avLst/>
          </a:prstGeom>
          <a:noFill/>
        </p:spPr>
        <p:txBody>
          <a:bodyPr wrap="square" rtlCol="0">
            <a:spAutoFit/>
          </a:bodyPr>
          <a:lstStyle/>
          <a:p>
            <a:pPr algn="ctr"/>
            <a:r>
              <a:rPr lang="en-GB" sz="2200" b="1" dirty="0" smtClean="0">
                <a:solidFill>
                  <a:srgbClr val="ED7D31"/>
                </a:solidFill>
              </a:rPr>
              <a:t>Quality Control</a:t>
            </a:r>
            <a:endParaRPr lang="en-GB" sz="2200" b="1" dirty="0" smtClean="0">
              <a:solidFill>
                <a:srgbClr val="ED7D31"/>
              </a:solidFill>
            </a:endParaRPr>
          </a:p>
          <a:p>
            <a:endParaRPr lang="en-GB" sz="2200" b="1" dirty="0">
              <a:solidFill>
                <a:srgbClr val="ED7D31"/>
              </a:solidFill>
            </a:endParaRPr>
          </a:p>
        </p:txBody>
      </p:sp>
      <p:sp>
        <p:nvSpPr>
          <p:cNvPr id="19" name="TextBox 18"/>
          <p:cNvSpPr txBox="1"/>
          <p:nvPr/>
        </p:nvSpPr>
        <p:spPr>
          <a:xfrm>
            <a:off x="150871" y="3357602"/>
            <a:ext cx="1875400" cy="1107996"/>
          </a:xfrm>
          <a:prstGeom prst="rect">
            <a:avLst/>
          </a:prstGeom>
          <a:noFill/>
        </p:spPr>
        <p:txBody>
          <a:bodyPr wrap="square" rtlCol="0">
            <a:spAutoFit/>
          </a:bodyPr>
          <a:lstStyle/>
          <a:p>
            <a:pPr algn="ctr"/>
            <a:r>
              <a:rPr lang="en-GB" sz="2200" b="1" dirty="0" smtClean="0">
                <a:solidFill>
                  <a:srgbClr val="ED7D31"/>
                </a:solidFill>
              </a:rPr>
              <a:t>Type of engagement</a:t>
            </a:r>
            <a:endParaRPr lang="en-GB" sz="2200" b="1" dirty="0" smtClean="0">
              <a:solidFill>
                <a:srgbClr val="ED7D31"/>
              </a:solidFill>
            </a:endParaRPr>
          </a:p>
          <a:p>
            <a:endParaRPr lang="en-GB" sz="2200" b="1" dirty="0">
              <a:solidFill>
                <a:srgbClr val="ED7D31"/>
              </a:solidFill>
            </a:endParaRPr>
          </a:p>
        </p:txBody>
      </p:sp>
    </p:spTree>
    <p:extLst>
      <p:ext uri="{BB962C8B-B14F-4D97-AF65-F5344CB8AC3E}">
        <p14:creationId xmlns:p14="http://schemas.microsoft.com/office/powerpoint/2010/main" val="25096259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80C679B-909E-4859-A28D-46EDE46482B2}"/>
              </a:ext>
            </a:extLst>
          </p:cNvPr>
          <p:cNvPicPr>
            <a:picLocks noChangeAspect="1"/>
          </p:cNvPicPr>
          <p:nvPr/>
        </p:nvPicPr>
        <p:blipFill>
          <a:blip r:embed="rId3"/>
          <a:stretch>
            <a:fillRect/>
          </a:stretch>
        </p:blipFill>
        <p:spPr>
          <a:xfrm>
            <a:off x="4843463" y="7016750"/>
            <a:ext cx="5848350" cy="542925"/>
          </a:xfrm>
          <a:prstGeom prst="rect">
            <a:avLst/>
          </a:prstGeom>
        </p:spPr>
      </p:pic>
      <p:sp>
        <p:nvSpPr>
          <p:cNvPr id="8" name="Titolo 1"/>
          <p:cNvSpPr>
            <a:spLocks noGrp="1"/>
          </p:cNvSpPr>
          <p:nvPr>
            <p:ph type="title"/>
          </p:nvPr>
        </p:nvSpPr>
        <p:spPr>
          <a:xfrm>
            <a:off x="549274" y="910001"/>
            <a:ext cx="9580563" cy="1460500"/>
          </a:xfrm>
        </p:spPr>
        <p:txBody>
          <a:bodyPr/>
          <a:lstStyle/>
          <a:p>
            <a:r>
              <a:rPr lang="it-IT" dirty="0" smtClean="0">
                <a:latin typeface="+mn-lt"/>
              </a:rPr>
              <a:t>How </a:t>
            </a:r>
            <a:r>
              <a:rPr lang="it-IT" dirty="0" err="1" smtClean="0">
                <a:latin typeface="+mn-lt"/>
              </a:rPr>
              <a:t>you</a:t>
            </a:r>
            <a:r>
              <a:rPr lang="it-IT" dirty="0" smtClean="0">
                <a:latin typeface="+mn-lt"/>
              </a:rPr>
              <a:t> can </a:t>
            </a:r>
            <a:r>
              <a:rPr lang="it-IT" dirty="0" err="1" smtClean="0">
                <a:latin typeface="+mn-lt"/>
              </a:rPr>
              <a:t>contribute</a:t>
            </a:r>
            <a:endParaRPr lang="it-IT" dirty="0">
              <a:latin typeface="+mn-lt"/>
            </a:endParaRPr>
          </a:p>
        </p:txBody>
      </p:sp>
      <p:sp>
        <p:nvSpPr>
          <p:cNvPr id="9" name="Segnaposto contenuto 2"/>
          <p:cNvSpPr>
            <a:spLocks noGrp="1"/>
          </p:cNvSpPr>
          <p:nvPr>
            <p:ph sz="half" idx="1"/>
          </p:nvPr>
        </p:nvSpPr>
        <p:spPr>
          <a:xfrm>
            <a:off x="711834" y="2019660"/>
            <a:ext cx="6125846" cy="4230840"/>
          </a:xfrm>
        </p:spPr>
        <p:txBody>
          <a:bodyPr/>
          <a:lstStyle/>
          <a:p>
            <a:pPr>
              <a:spcBef>
                <a:spcPts val="1200"/>
              </a:spcBef>
              <a:spcAft>
                <a:spcPts val="1200"/>
              </a:spcAft>
            </a:pPr>
            <a:r>
              <a:rPr lang="it-IT" b="1" dirty="0" err="1" smtClean="0">
                <a:latin typeface="+mn-lt"/>
              </a:rPr>
              <a:t>Identify</a:t>
            </a:r>
            <a:r>
              <a:rPr lang="it-IT" dirty="0" smtClean="0">
                <a:latin typeface="+mn-lt"/>
              </a:rPr>
              <a:t> </a:t>
            </a:r>
            <a:r>
              <a:rPr lang="it-IT" dirty="0" err="1" smtClean="0">
                <a:latin typeface="+mn-lt"/>
              </a:rPr>
              <a:t>early</a:t>
            </a:r>
            <a:r>
              <a:rPr lang="it-IT" dirty="0" smtClean="0">
                <a:latin typeface="+mn-lt"/>
              </a:rPr>
              <a:t> on the </a:t>
            </a:r>
            <a:r>
              <a:rPr lang="it-IT" dirty="0" err="1" smtClean="0">
                <a:latin typeface="+mn-lt"/>
              </a:rPr>
              <a:t>focal</a:t>
            </a:r>
            <a:r>
              <a:rPr lang="it-IT" dirty="0" smtClean="0">
                <a:latin typeface="+mn-lt"/>
              </a:rPr>
              <a:t> </a:t>
            </a:r>
            <a:r>
              <a:rPr lang="it-IT" dirty="0" err="1" smtClean="0">
                <a:latin typeface="+mn-lt"/>
              </a:rPr>
              <a:t>points</a:t>
            </a:r>
            <a:r>
              <a:rPr lang="it-IT" dirty="0" smtClean="0">
                <a:latin typeface="+mn-lt"/>
              </a:rPr>
              <a:t> in </a:t>
            </a:r>
            <a:r>
              <a:rPr lang="it-IT" dirty="0" err="1" smtClean="0">
                <a:latin typeface="+mn-lt"/>
              </a:rPr>
              <a:t>your</a:t>
            </a:r>
            <a:r>
              <a:rPr lang="it-IT" dirty="0" smtClean="0">
                <a:latin typeface="+mn-lt"/>
              </a:rPr>
              <a:t> </a:t>
            </a:r>
            <a:r>
              <a:rPr lang="it-IT" dirty="0" err="1" smtClean="0">
                <a:latin typeface="+mn-lt"/>
              </a:rPr>
              <a:t>countries</a:t>
            </a:r>
            <a:endParaRPr lang="it-IT" dirty="0" smtClean="0">
              <a:latin typeface="+mn-lt"/>
            </a:endParaRPr>
          </a:p>
          <a:p>
            <a:pPr>
              <a:spcBef>
                <a:spcPts val="1200"/>
              </a:spcBef>
              <a:spcAft>
                <a:spcPts val="1200"/>
              </a:spcAft>
            </a:pPr>
            <a:r>
              <a:rPr lang="it-IT" b="1" dirty="0" err="1" smtClean="0">
                <a:latin typeface="+mn-lt"/>
              </a:rPr>
              <a:t>Inform</a:t>
            </a:r>
            <a:r>
              <a:rPr lang="it-IT" dirty="0" smtClean="0">
                <a:latin typeface="+mn-lt"/>
              </a:rPr>
              <a:t> and </a:t>
            </a:r>
            <a:r>
              <a:rPr lang="it-IT" dirty="0" err="1" smtClean="0">
                <a:latin typeface="+mn-lt"/>
              </a:rPr>
              <a:t>encourage</a:t>
            </a:r>
            <a:r>
              <a:rPr lang="it-IT" dirty="0" smtClean="0">
                <a:latin typeface="+mn-lt"/>
              </a:rPr>
              <a:t> country </a:t>
            </a:r>
            <a:r>
              <a:rPr lang="it-IT" dirty="0" err="1" smtClean="0">
                <a:latin typeface="+mn-lt"/>
              </a:rPr>
              <a:t>focal</a:t>
            </a:r>
            <a:r>
              <a:rPr lang="it-IT" dirty="0" smtClean="0">
                <a:latin typeface="+mn-lt"/>
              </a:rPr>
              <a:t> </a:t>
            </a:r>
            <a:r>
              <a:rPr lang="it-IT" dirty="0" err="1" smtClean="0">
                <a:latin typeface="+mn-lt"/>
              </a:rPr>
              <a:t>points</a:t>
            </a:r>
            <a:r>
              <a:rPr lang="it-IT" dirty="0" smtClean="0">
                <a:latin typeface="+mn-lt"/>
              </a:rPr>
              <a:t> to </a:t>
            </a:r>
            <a:r>
              <a:rPr lang="it-IT" dirty="0" err="1" smtClean="0">
                <a:latin typeface="+mn-lt"/>
              </a:rPr>
              <a:t>engage</a:t>
            </a:r>
            <a:r>
              <a:rPr lang="it-IT" dirty="0" smtClean="0">
                <a:latin typeface="+mn-lt"/>
              </a:rPr>
              <a:t> in the </a:t>
            </a:r>
            <a:r>
              <a:rPr lang="it-IT" dirty="0" err="1" smtClean="0">
                <a:latin typeface="+mn-lt"/>
              </a:rPr>
              <a:t>monitoring</a:t>
            </a:r>
            <a:r>
              <a:rPr lang="it-IT" dirty="0" smtClean="0">
                <a:latin typeface="+mn-lt"/>
              </a:rPr>
              <a:t> and </a:t>
            </a:r>
            <a:r>
              <a:rPr lang="it-IT" dirty="0" err="1" smtClean="0">
                <a:latin typeface="+mn-lt"/>
              </a:rPr>
              <a:t>provide</a:t>
            </a:r>
            <a:r>
              <a:rPr lang="it-IT" dirty="0" smtClean="0">
                <a:latin typeface="+mn-lt"/>
              </a:rPr>
              <a:t> data to </a:t>
            </a:r>
            <a:r>
              <a:rPr lang="it-IT" dirty="0" err="1" smtClean="0">
                <a:latin typeface="+mn-lt"/>
              </a:rPr>
              <a:t>government</a:t>
            </a:r>
            <a:endParaRPr lang="it-IT" dirty="0" smtClean="0">
              <a:latin typeface="+mn-lt"/>
            </a:endParaRPr>
          </a:p>
          <a:p>
            <a:pPr>
              <a:spcBef>
                <a:spcPts val="1200"/>
              </a:spcBef>
              <a:spcAft>
                <a:spcPts val="1200"/>
              </a:spcAft>
            </a:pPr>
            <a:r>
              <a:rPr lang="it-IT" dirty="0" err="1" smtClean="0">
                <a:latin typeface="+mn-lt"/>
              </a:rPr>
              <a:t>Individual</a:t>
            </a:r>
            <a:r>
              <a:rPr lang="it-IT" dirty="0" smtClean="0">
                <a:latin typeface="+mn-lt"/>
              </a:rPr>
              <a:t> EU </a:t>
            </a:r>
            <a:r>
              <a:rPr lang="it-IT" dirty="0" err="1" smtClean="0">
                <a:latin typeface="+mn-lt"/>
              </a:rPr>
              <a:t>Member</a:t>
            </a:r>
            <a:r>
              <a:rPr lang="it-IT" dirty="0" smtClean="0">
                <a:latin typeface="+mn-lt"/>
              </a:rPr>
              <a:t> States can </a:t>
            </a:r>
            <a:r>
              <a:rPr lang="it-IT" b="1" dirty="0" smtClean="0">
                <a:latin typeface="+mn-lt"/>
              </a:rPr>
              <a:t>collaborate with a </a:t>
            </a:r>
            <a:r>
              <a:rPr lang="it-IT" b="1" dirty="0" err="1" smtClean="0">
                <a:latin typeface="+mn-lt"/>
              </a:rPr>
              <a:t>selection</a:t>
            </a:r>
            <a:r>
              <a:rPr lang="it-IT" b="1" dirty="0" smtClean="0">
                <a:latin typeface="+mn-lt"/>
              </a:rPr>
              <a:t> of </a:t>
            </a:r>
            <a:r>
              <a:rPr lang="it-IT" b="1" dirty="0" err="1" smtClean="0">
                <a:latin typeface="+mn-lt"/>
              </a:rPr>
              <a:t>countries</a:t>
            </a:r>
            <a:r>
              <a:rPr lang="it-IT" b="1" dirty="0" smtClean="0">
                <a:latin typeface="+mn-lt"/>
              </a:rPr>
              <a:t> </a:t>
            </a:r>
            <a:r>
              <a:rPr lang="it-IT" dirty="0" err="1" smtClean="0">
                <a:latin typeface="+mn-lt"/>
              </a:rPr>
              <a:t>providing</a:t>
            </a:r>
            <a:r>
              <a:rPr lang="it-IT" dirty="0" smtClean="0">
                <a:latin typeface="+mn-lt"/>
              </a:rPr>
              <a:t> </a:t>
            </a:r>
            <a:r>
              <a:rPr lang="it-IT" dirty="0" err="1" smtClean="0">
                <a:latin typeface="+mn-lt"/>
              </a:rPr>
              <a:t>hands-on</a:t>
            </a:r>
            <a:r>
              <a:rPr lang="it-IT" dirty="0" smtClean="0">
                <a:latin typeface="+mn-lt"/>
              </a:rPr>
              <a:t> </a:t>
            </a:r>
            <a:r>
              <a:rPr lang="it-IT" dirty="0" err="1" smtClean="0">
                <a:latin typeface="+mn-lt"/>
              </a:rPr>
              <a:t>support</a:t>
            </a:r>
            <a:endParaRPr lang="it-IT" dirty="0" smtClean="0">
              <a:latin typeface="+mn-lt"/>
            </a:endParaRPr>
          </a:p>
        </p:txBody>
      </p:sp>
      <p:grpSp>
        <p:nvGrpSpPr>
          <p:cNvPr id="15" name="Group 14"/>
          <p:cNvGrpSpPr/>
          <p:nvPr/>
        </p:nvGrpSpPr>
        <p:grpSpPr>
          <a:xfrm>
            <a:off x="6979920" y="2590800"/>
            <a:ext cx="3603782" cy="2967646"/>
            <a:chOff x="6979920" y="2590800"/>
            <a:chExt cx="3603782" cy="2967646"/>
          </a:xfrm>
        </p:grpSpPr>
        <p:grpSp>
          <p:nvGrpSpPr>
            <p:cNvPr id="14" name="Group 13"/>
            <p:cNvGrpSpPr/>
            <p:nvPr/>
          </p:nvGrpSpPr>
          <p:grpSpPr>
            <a:xfrm>
              <a:off x="6979920" y="2590800"/>
              <a:ext cx="3434080" cy="2763520"/>
              <a:chOff x="5923280" y="1879600"/>
              <a:chExt cx="4490720" cy="3830320"/>
            </a:xfrm>
          </p:grpSpPr>
          <p:pic>
            <p:nvPicPr>
              <p:cNvPr id="1026" name="Picture 2" descr="Image result for graphic hub visual networks">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677" t="5309" r="17744" b="11088"/>
              <a:stretch/>
            </p:blipFill>
            <p:spPr bwMode="auto">
              <a:xfrm>
                <a:off x="5923280" y="1879600"/>
                <a:ext cx="4490720" cy="3830320"/>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7658259" y="3302000"/>
                <a:ext cx="1142682" cy="1158240"/>
              </a:xfrm>
              <a:prstGeom prst="ellipse">
                <a:avLst/>
              </a:prstGeom>
              <a:solidFill>
                <a:srgbClr val="719FB7"/>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EU</a:t>
                </a:r>
                <a:endParaRPr lang="en-GB" b="1" dirty="0"/>
              </a:p>
            </p:txBody>
          </p:sp>
        </p:grpSp>
        <p:sp>
          <p:nvSpPr>
            <p:cNvPr id="4" name="TextBox 3"/>
            <p:cNvSpPr txBox="1"/>
            <p:nvPr/>
          </p:nvSpPr>
          <p:spPr>
            <a:xfrm>
              <a:off x="10007599" y="5150193"/>
              <a:ext cx="576103" cy="408253"/>
            </a:xfrm>
            <a:prstGeom prst="rect">
              <a:avLst/>
            </a:prstGeom>
            <a:solidFill>
              <a:schemeClr val="bg1"/>
            </a:solidFill>
          </p:spPr>
          <p:txBody>
            <a:bodyPr wrap="square" rtlCol="0">
              <a:spAutoFit/>
            </a:bodyPr>
            <a:lstStyle/>
            <a:p>
              <a:endParaRPr lang="en-GB" dirty="0"/>
            </a:p>
          </p:txBody>
        </p:sp>
      </p:grpSp>
    </p:spTree>
    <p:extLst>
      <p:ext uri="{BB962C8B-B14F-4D97-AF65-F5344CB8AC3E}">
        <p14:creationId xmlns:p14="http://schemas.microsoft.com/office/powerpoint/2010/main" val="15113300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80C679B-909E-4859-A28D-46EDE46482B2}"/>
              </a:ext>
            </a:extLst>
          </p:cNvPr>
          <p:cNvPicPr>
            <a:picLocks noChangeAspect="1"/>
          </p:cNvPicPr>
          <p:nvPr/>
        </p:nvPicPr>
        <p:blipFill>
          <a:blip r:embed="rId3"/>
          <a:stretch>
            <a:fillRect/>
          </a:stretch>
        </p:blipFill>
        <p:spPr>
          <a:xfrm>
            <a:off x="4843463" y="7016750"/>
            <a:ext cx="5848350" cy="542925"/>
          </a:xfrm>
          <a:prstGeom prst="rect">
            <a:avLst/>
          </a:prstGeom>
        </p:spPr>
      </p:pic>
      <p:sp>
        <p:nvSpPr>
          <p:cNvPr id="7" name="Titolo 2"/>
          <p:cNvSpPr txBox="1">
            <a:spLocks/>
          </p:cNvSpPr>
          <p:nvPr/>
        </p:nvSpPr>
        <p:spPr>
          <a:xfrm>
            <a:off x="429531" y="245973"/>
            <a:ext cx="9580563" cy="534264"/>
          </a:xfrm>
          <a:prstGeom prst="rect">
            <a:avLst/>
          </a:prstGeom>
          <a:solidFill>
            <a:schemeClr val="bg1"/>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r>
              <a:rPr lang="it-IT" sz="4000" b="1" dirty="0" smtClean="0">
                <a:latin typeface="+mn-lt"/>
              </a:rPr>
              <a:t>2016 </a:t>
            </a:r>
            <a:r>
              <a:rPr lang="it-IT" sz="4000" b="1" dirty="0" err="1" smtClean="0">
                <a:latin typeface="+mn-lt"/>
              </a:rPr>
              <a:t>monitoring</a:t>
            </a:r>
            <a:r>
              <a:rPr lang="it-IT" sz="4000" b="1" dirty="0" smtClean="0">
                <a:latin typeface="+mn-lt"/>
              </a:rPr>
              <a:t> </a:t>
            </a:r>
            <a:r>
              <a:rPr lang="it-IT" sz="4000" b="1" dirty="0" smtClean="0">
                <a:latin typeface="+mn-lt"/>
              </a:rPr>
              <a:t>round: record </a:t>
            </a:r>
            <a:r>
              <a:rPr lang="it-IT" sz="4000" b="1" dirty="0" err="1" smtClean="0">
                <a:latin typeface="+mn-lt"/>
              </a:rPr>
              <a:t>participation</a:t>
            </a:r>
            <a:endParaRPr lang="it-IT" sz="4000" b="1" dirty="0">
              <a:latin typeface="+mn-lt"/>
            </a:endParaRPr>
          </a:p>
        </p:txBody>
      </p:sp>
      <p:sp>
        <p:nvSpPr>
          <p:cNvPr id="16" name="TextBox 15"/>
          <p:cNvSpPr txBox="1"/>
          <p:nvPr/>
        </p:nvSpPr>
        <p:spPr>
          <a:xfrm>
            <a:off x="0" y="6953268"/>
            <a:ext cx="10707437" cy="646331"/>
          </a:xfrm>
          <a:prstGeom prst="rect">
            <a:avLst/>
          </a:prstGeom>
          <a:solidFill>
            <a:schemeClr val="bg1"/>
          </a:solidFill>
        </p:spPr>
        <p:txBody>
          <a:bodyPr wrap="square" rtlCol="0">
            <a:spAutoFit/>
          </a:bodyPr>
          <a:lstStyle/>
          <a:p>
            <a:endParaRPr lang="en-GB" sz="3600" dirty="0"/>
          </a:p>
        </p:txBody>
      </p:sp>
      <p:pic>
        <p:nvPicPr>
          <p:cNvPr id="3" name="Picture 2" descr="Screen Shot 2018-03-01 at 11.55.2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86" y="1080435"/>
            <a:ext cx="10414000" cy="6172200"/>
          </a:xfrm>
          <a:prstGeom prst="rect">
            <a:avLst/>
          </a:prstGeom>
        </p:spPr>
      </p:pic>
      <p:sp>
        <p:nvSpPr>
          <p:cNvPr id="12" name="TextBox 11"/>
          <p:cNvSpPr txBox="1"/>
          <p:nvPr/>
        </p:nvSpPr>
        <p:spPr>
          <a:xfrm>
            <a:off x="4064848" y="4663000"/>
            <a:ext cx="5945246" cy="1323439"/>
          </a:xfrm>
          <a:prstGeom prst="rect">
            <a:avLst/>
          </a:prstGeom>
          <a:solidFill>
            <a:schemeClr val="accent2">
              <a:lumMod val="40000"/>
              <a:lumOff val="60000"/>
              <a:alpha val="52000"/>
            </a:schemeClr>
          </a:solidFill>
        </p:spPr>
        <p:txBody>
          <a:bodyPr wrap="square" rtlCol="0">
            <a:spAutoFit/>
          </a:bodyPr>
          <a:lstStyle/>
          <a:p>
            <a:pPr marL="342900" indent="-342900">
              <a:buFont typeface="Wingdings" panose="05000000000000000000" pitchFamily="2" charset="2"/>
              <a:buChar char="ü"/>
            </a:pPr>
            <a:r>
              <a:rPr lang="en-US" sz="2000" b="1" dirty="0"/>
              <a:t>81 countries led national monitoring </a:t>
            </a:r>
            <a:r>
              <a:rPr lang="en-US" sz="2000" b="1" dirty="0" smtClean="0"/>
              <a:t>processes</a:t>
            </a:r>
          </a:p>
          <a:p>
            <a:pPr marL="342900" indent="-342900">
              <a:buFont typeface="Wingdings" panose="05000000000000000000" pitchFamily="2" charset="2"/>
              <a:buChar char="ü"/>
            </a:pPr>
            <a:r>
              <a:rPr lang="en-US" sz="2000" b="1" dirty="0"/>
              <a:t>125+ </a:t>
            </a:r>
            <a:r>
              <a:rPr lang="en-US" sz="2000" b="1" dirty="0" smtClean="0"/>
              <a:t>donors engaged </a:t>
            </a:r>
            <a:r>
              <a:rPr lang="en-US" sz="2000" b="1" dirty="0"/>
              <a:t>(multilateral &amp; bilateral</a:t>
            </a:r>
            <a:r>
              <a:rPr lang="en-US" sz="2000" b="1" dirty="0" smtClean="0"/>
              <a:t>)</a:t>
            </a:r>
          </a:p>
          <a:p>
            <a:pPr marL="342900" indent="-342900">
              <a:buFont typeface="Wingdings" panose="05000000000000000000" pitchFamily="2" charset="2"/>
              <a:buChar char="ü"/>
            </a:pPr>
            <a:r>
              <a:rPr lang="en-US" sz="2000" b="1" dirty="0" smtClean="0"/>
              <a:t>100s of </a:t>
            </a:r>
            <a:r>
              <a:rPr lang="en-US" sz="2000" b="1" dirty="0"/>
              <a:t>non-state actors </a:t>
            </a:r>
            <a:r>
              <a:rPr lang="en-US" sz="2000" b="1" dirty="0" smtClean="0"/>
              <a:t>(</a:t>
            </a:r>
            <a:r>
              <a:rPr lang="en-US" sz="2000" b="1" dirty="0"/>
              <a:t>CSOs, private </a:t>
            </a:r>
            <a:r>
              <a:rPr lang="en-US" sz="2000" b="1" dirty="0" err="1"/>
              <a:t>sector</a:t>
            </a:r>
            <a:r>
              <a:rPr lang="en-US" sz="2000" b="1" dirty="0" err="1" smtClean="0"/>
              <a:t>,etc</a:t>
            </a:r>
            <a:r>
              <a:rPr lang="en-US" sz="2000" b="1" dirty="0" smtClean="0"/>
              <a:t>) </a:t>
            </a:r>
            <a:endParaRPr lang="en-US" sz="2000" b="1" dirty="0"/>
          </a:p>
          <a:p>
            <a:pPr marL="342900" indent="-342900">
              <a:buFont typeface="Wingdings" panose="05000000000000000000" pitchFamily="2" charset="2"/>
              <a:buChar char="ü"/>
            </a:pPr>
            <a:r>
              <a:rPr lang="en-US" sz="2000" b="1" dirty="0"/>
              <a:t>Overall, </a:t>
            </a:r>
            <a:r>
              <a:rPr lang="en-US" sz="2000" b="1" dirty="0" smtClean="0"/>
              <a:t>4,000 </a:t>
            </a:r>
            <a:r>
              <a:rPr lang="en-US" sz="2000" b="1" dirty="0"/>
              <a:t>people involved in all 6 </a:t>
            </a:r>
            <a:r>
              <a:rPr lang="en-US" sz="2000" b="1" dirty="0" smtClean="0"/>
              <a:t>continents</a:t>
            </a:r>
            <a:endParaRPr lang="en-GB" sz="2000" b="1" dirty="0"/>
          </a:p>
        </p:txBody>
      </p:sp>
    </p:spTree>
    <p:extLst>
      <p:ext uri="{BB962C8B-B14F-4D97-AF65-F5344CB8AC3E}">
        <p14:creationId xmlns:p14="http://schemas.microsoft.com/office/powerpoint/2010/main" val="4640440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80C679B-909E-4859-A28D-46EDE46482B2}"/>
              </a:ext>
            </a:extLst>
          </p:cNvPr>
          <p:cNvPicPr>
            <a:picLocks noChangeAspect="1"/>
          </p:cNvPicPr>
          <p:nvPr/>
        </p:nvPicPr>
        <p:blipFill>
          <a:blip r:embed="rId3"/>
          <a:stretch>
            <a:fillRect/>
          </a:stretch>
        </p:blipFill>
        <p:spPr>
          <a:xfrm>
            <a:off x="4843463" y="7016750"/>
            <a:ext cx="5848350" cy="542925"/>
          </a:xfrm>
          <a:prstGeom prst="rect">
            <a:avLst/>
          </a:prstGeom>
        </p:spPr>
      </p:pic>
      <p:sp>
        <p:nvSpPr>
          <p:cNvPr id="7" name="Titolo 2"/>
          <p:cNvSpPr txBox="1">
            <a:spLocks/>
          </p:cNvSpPr>
          <p:nvPr/>
        </p:nvSpPr>
        <p:spPr>
          <a:xfrm>
            <a:off x="429531" y="245972"/>
            <a:ext cx="10262282" cy="1067655"/>
          </a:xfrm>
          <a:prstGeom prst="rect">
            <a:avLst/>
          </a:prstGeom>
          <a:solidFill>
            <a:schemeClr val="bg1"/>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r>
              <a:rPr lang="en-US" sz="3800" b="1" dirty="0" smtClean="0"/>
              <a:t>Main drivers of participation for the 81 countries leading </a:t>
            </a:r>
            <a:br>
              <a:rPr lang="en-US" sz="3800" b="1" dirty="0" smtClean="0"/>
            </a:br>
            <a:r>
              <a:rPr lang="en-US" sz="3800" b="1" dirty="0" smtClean="0"/>
              <a:t>national monitoring processes</a:t>
            </a:r>
            <a:endParaRPr lang="en-GB" sz="3800" b="1" dirty="0"/>
          </a:p>
        </p:txBody>
      </p:sp>
      <p:sp>
        <p:nvSpPr>
          <p:cNvPr id="16" name="TextBox 15"/>
          <p:cNvSpPr txBox="1"/>
          <p:nvPr/>
        </p:nvSpPr>
        <p:spPr>
          <a:xfrm>
            <a:off x="0" y="6953268"/>
            <a:ext cx="10707437" cy="646331"/>
          </a:xfrm>
          <a:prstGeom prst="rect">
            <a:avLst/>
          </a:prstGeom>
          <a:solidFill>
            <a:schemeClr val="bg1"/>
          </a:solidFill>
        </p:spPr>
        <p:txBody>
          <a:bodyPr wrap="square" rtlCol="0">
            <a:spAutoFit/>
          </a:bodyPr>
          <a:lstStyle/>
          <a:p>
            <a:endParaRPr lang="en-GB" sz="3600" dirty="0"/>
          </a:p>
        </p:txBody>
      </p:sp>
      <p:sp>
        <p:nvSpPr>
          <p:cNvPr id="8" name="Segnaposto contenuto 2"/>
          <p:cNvSpPr>
            <a:spLocks noGrp="1"/>
          </p:cNvSpPr>
          <p:nvPr>
            <p:ph sz="half" idx="1"/>
          </p:nvPr>
        </p:nvSpPr>
        <p:spPr>
          <a:xfrm>
            <a:off x="429531" y="2514260"/>
            <a:ext cx="10000299" cy="4534052"/>
          </a:xfrm>
        </p:spPr>
        <p:txBody>
          <a:bodyPr/>
          <a:lstStyle/>
          <a:p>
            <a:pPr>
              <a:spcBef>
                <a:spcPts val="1200"/>
              </a:spcBef>
              <a:spcAft>
                <a:spcPts val="1200"/>
              </a:spcAft>
            </a:pPr>
            <a:r>
              <a:rPr lang="en-US" sz="2400" b="1" dirty="0" smtClean="0">
                <a:latin typeface="Arial"/>
                <a:cs typeface="Arial"/>
              </a:rPr>
              <a:t>Stimulate dialogue </a:t>
            </a:r>
            <a:r>
              <a:rPr lang="en-US" sz="2400" dirty="0" smtClean="0">
                <a:latin typeface="Arial"/>
                <a:cs typeface="Arial"/>
              </a:rPr>
              <a:t>between stakeholders </a:t>
            </a:r>
            <a:r>
              <a:rPr lang="en-US" sz="2400" b="1" dirty="0" smtClean="0">
                <a:latin typeface="Arial"/>
                <a:cs typeface="Arial"/>
              </a:rPr>
              <a:t>and support accountability </a:t>
            </a:r>
            <a:r>
              <a:rPr lang="en-US" sz="2400" dirty="0" smtClean="0">
                <a:latin typeface="Arial"/>
                <a:cs typeface="Arial"/>
              </a:rPr>
              <a:t>for more effective development cooperation </a:t>
            </a:r>
            <a:r>
              <a:rPr lang="en-US" sz="2400" b="1" dirty="0" smtClean="0">
                <a:solidFill>
                  <a:schemeClr val="accent2"/>
                </a:solidFill>
                <a:latin typeface="Arial"/>
                <a:cs typeface="Arial"/>
              </a:rPr>
              <a:t>(71%)</a:t>
            </a:r>
            <a:endParaRPr lang="en-US" sz="2400" b="1" dirty="0">
              <a:solidFill>
                <a:schemeClr val="accent2"/>
              </a:solidFill>
              <a:latin typeface="Arial"/>
              <a:cs typeface="Arial"/>
            </a:endParaRPr>
          </a:p>
          <a:p>
            <a:pPr>
              <a:spcBef>
                <a:spcPts val="1200"/>
              </a:spcBef>
              <a:spcAft>
                <a:spcPts val="1200"/>
              </a:spcAft>
            </a:pPr>
            <a:r>
              <a:rPr lang="en-US" sz="2400" b="1" dirty="0" smtClean="0">
                <a:latin typeface="Arial"/>
                <a:cs typeface="Arial"/>
              </a:rPr>
              <a:t>Previous participation useful </a:t>
            </a:r>
            <a:r>
              <a:rPr lang="en-US" sz="2400" dirty="0" smtClean="0">
                <a:latin typeface="Arial"/>
                <a:cs typeface="Arial"/>
              </a:rPr>
              <a:t>for country level processes </a:t>
            </a:r>
            <a:r>
              <a:rPr lang="en-US" sz="2400" b="1" dirty="0" smtClean="0">
                <a:solidFill>
                  <a:schemeClr val="accent2"/>
                </a:solidFill>
                <a:latin typeface="Arial"/>
                <a:cs typeface="Arial"/>
              </a:rPr>
              <a:t>(66%)</a:t>
            </a:r>
          </a:p>
          <a:p>
            <a:pPr>
              <a:spcBef>
                <a:spcPts val="1200"/>
              </a:spcBef>
              <a:spcAft>
                <a:spcPts val="1200"/>
              </a:spcAft>
            </a:pPr>
            <a:r>
              <a:rPr lang="en-US" sz="2400" b="1" dirty="0" smtClean="0">
                <a:latin typeface="Arial"/>
                <a:cs typeface="Arial"/>
              </a:rPr>
              <a:t>Formation of national priorities </a:t>
            </a:r>
            <a:r>
              <a:rPr lang="en-US" sz="2400" dirty="0" smtClean="0">
                <a:latin typeface="Arial"/>
                <a:cs typeface="Arial"/>
              </a:rPr>
              <a:t>in international dialogues and for Second High-Level meeting </a:t>
            </a:r>
            <a:r>
              <a:rPr lang="en-US" sz="2400" b="1" dirty="0" smtClean="0">
                <a:solidFill>
                  <a:schemeClr val="accent2"/>
                </a:solidFill>
                <a:latin typeface="Arial"/>
                <a:cs typeface="Arial"/>
              </a:rPr>
              <a:t>(46%)</a:t>
            </a:r>
          </a:p>
          <a:p>
            <a:pPr>
              <a:spcBef>
                <a:spcPts val="1200"/>
              </a:spcBef>
              <a:spcAft>
                <a:spcPts val="1200"/>
              </a:spcAft>
            </a:pPr>
            <a:r>
              <a:rPr lang="en-US" sz="2400" dirty="0" smtClean="0">
                <a:latin typeface="Arial"/>
                <a:cs typeface="Arial"/>
              </a:rPr>
              <a:t>Participation</a:t>
            </a:r>
            <a:r>
              <a:rPr lang="en-US" sz="2400" b="1" dirty="0" smtClean="0">
                <a:latin typeface="Arial"/>
                <a:cs typeface="Arial"/>
              </a:rPr>
              <a:t> encouraged by a regional or thematic network </a:t>
            </a:r>
            <a:r>
              <a:rPr lang="en-US" sz="2400" b="1" dirty="0" smtClean="0">
                <a:solidFill>
                  <a:schemeClr val="accent2"/>
                </a:solidFill>
                <a:latin typeface="Arial"/>
                <a:cs typeface="Arial"/>
              </a:rPr>
              <a:t>(9%)</a:t>
            </a:r>
            <a:endParaRPr lang="en-US" sz="2400" b="1" dirty="0" smtClean="0">
              <a:solidFill>
                <a:schemeClr val="accent2"/>
              </a:solidFill>
              <a:latin typeface="Arial"/>
              <a:cs typeface="Arial"/>
            </a:endParaRPr>
          </a:p>
          <a:p>
            <a:pPr>
              <a:spcBef>
                <a:spcPts val="1200"/>
              </a:spcBef>
              <a:spcAft>
                <a:spcPts val="1200"/>
              </a:spcAft>
            </a:pPr>
            <a:r>
              <a:rPr lang="en-US" sz="2400" dirty="0" smtClean="0">
                <a:latin typeface="Arial"/>
                <a:cs typeface="Arial"/>
              </a:rPr>
              <a:t>Specific interests in </a:t>
            </a:r>
            <a:r>
              <a:rPr lang="en-US" sz="2400" b="1" dirty="0" smtClean="0">
                <a:latin typeface="Arial"/>
                <a:cs typeface="Arial"/>
              </a:rPr>
              <a:t>a particular indicator</a:t>
            </a:r>
            <a:r>
              <a:rPr lang="en-US" sz="2400" b="1" dirty="0" smtClean="0">
                <a:solidFill>
                  <a:schemeClr val="accent2"/>
                </a:solidFill>
                <a:latin typeface="Arial"/>
                <a:cs typeface="Arial"/>
              </a:rPr>
              <a:t> (4%)</a:t>
            </a:r>
            <a:endParaRPr lang="en-US" sz="2400" b="1" dirty="0" smtClean="0">
              <a:solidFill>
                <a:schemeClr val="accent2"/>
              </a:solidFill>
              <a:latin typeface="Arial"/>
              <a:cs typeface="Arial"/>
            </a:endParaRPr>
          </a:p>
          <a:p>
            <a:pPr>
              <a:spcBef>
                <a:spcPts val="1200"/>
              </a:spcBef>
              <a:spcAft>
                <a:spcPts val="1200"/>
              </a:spcAft>
            </a:pPr>
            <a:r>
              <a:rPr lang="en-US" sz="2400" b="1" dirty="0" smtClean="0">
                <a:latin typeface="Arial"/>
                <a:cs typeface="Arial"/>
              </a:rPr>
              <a:t>Other reasons </a:t>
            </a:r>
            <a:r>
              <a:rPr lang="en-US" sz="2400" b="1" dirty="0" smtClean="0">
                <a:solidFill>
                  <a:schemeClr val="accent2"/>
                </a:solidFill>
                <a:latin typeface="Arial"/>
                <a:cs typeface="Arial"/>
              </a:rPr>
              <a:t>(4%)</a:t>
            </a:r>
            <a:endParaRPr lang="en-US" sz="2400" b="1" dirty="0" smtClean="0">
              <a:solidFill>
                <a:schemeClr val="accent2"/>
              </a:solidFill>
              <a:latin typeface="Arial"/>
              <a:cs typeface="Arial"/>
            </a:endParaRPr>
          </a:p>
        </p:txBody>
      </p:sp>
    </p:spTree>
    <p:extLst>
      <p:ext uri="{BB962C8B-B14F-4D97-AF65-F5344CB8AC3E}">
        <p14:creationId xmlns:p14="http://schemas.microsoft.com/office/powerpoint/2010/main" val="36348117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80C679B-909E-4859-A28D-46EDE46482B2}"/>
              </a:ext>
            </a:extLst>
          </p:cNvPr>
          <p:cNvPicPr>
            <a:picLocks noChangeAspect="1"/>
          </p:cNvPicPr>
          <p:nvPr/>
        </p:nvPicPr>
        <p:blipFill>
          <a:blip r:embed="rId3"/>
          <a:stretch>
            <a:fillRect/>
          </a:stretch>
        </p:blipFill>
        <p:spPr>
          <a:xfrm>
            <a:off x="4843463" y="7016750"/>
            <a:ext cx="5848350" cy="542925"/>
          </a:xfrm>
          <a:prstGeom prst="rect">
            <a:avLst/>
          </a:prstGeom>
        </p:spPr>
      </p:pic>
      <p:sp>
        <p:nvSpPr>
          <p:cNvPr id="7" name="Titolo 2"/>
          <p:cNvSpPr txBox="1">
            <a:spLocks/>
          </p:cNvSpPr>
          <p:nvPr/>
        </p:nvSpPr>
        <p:spPr>
          <a:xfrm>
            <a:off x="549273" y="256858"/>
            <a:ext cx="9580563" cy="1067655"/>
          </a:xfrm>
          <a:prstGeom prst="rect">
            <a:avLst/>
          </a:prstGeom>
          <a:solidFill>
            <a:schemeClr val="bg1"/>
          </a:solidFill>
        </p:spPr>
        <p:txBody>
          <a:bodyPr lIns="0" tIns="0" rIns="0" bIns="0"/>
          <a:lst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a:lstStyle>
          <a:p>
            <a:r>
              <a:rPr lang="it-IT" sz="4000" b="1" dirty="0" err="1" smtClean="0">
                <a:latin typeface="+mn-lt"/>
              </a:rPr>
              <a:t>Satisfaction</a:t>
            </a:r>
            <a:r>
              <a:rPr lang="it-IT" sz="4000" b="1" dirty="0" smtClean="0">
                <a:latin typeface="+mn-lt"/>
              </a:rPr>
              <a:t> with the </a:t>
            </a:r>
            <a:br>
              <a:rPr lang="it-IT" sz="4000" b="1" dirty="0" smtClean="0">
                <a:latin typeface="+mn-lt"/>
              </a:rPr>
            </a:br>
            <a:r>
              <a:rPr lang="it-IT" sz="4000" b="1" dirty="0" smtClean="0">
                <a:latin typeface="+mn-lt"/>
              </a:rPr>
              <a:t>Global Partnership </a:t>
            </a:r>
            <a:r>
              <a:rPr lang="it-IT" sz="4000" b="1" dirty="0" err="1" smtClean="0">
                <a:latin typeface="+mn-lt"/>
              </a:rPr>
              <a:t>Monitoring</a:t>
            </a:r>
            <a:r>
              <a:rPr lang="it-IT" sz="4000" b="1" dirty="0" smtClean="0">
                <a:latin typeface="+mn-lt"/>
              </a:rPr>
              <a:t> </a:t>
            </a:r>
            <a:r>
              <a:rPr lang="it-IT" sz="4000" b="1" dirty="0" err="1" smtClean="0">
                <a:latin typeface="+mn-lt"/>
              </a:rPr>
              <a:t>Process</a:t>
            </a:r>
            <a:endParaRPr lang="it-IT" sz="4000" b="1" dirty="0">
              <a:latin typeface="+mn-lt"/>
            </a:endParaRPr>
          </a:p>
        </p:txBody>
      </p:sp>
      <p:sp>
        <p:nvSpPr>
          <p:cNvPr id="12" name="TextBox 11"/>
          <p:cNvSpPr txBox="1"/>
          <p:nvPr/>
        </p:nvSpPr>
        <p:spPr>
          <a:xfrm>
            <a:off x="2685032" y="1375776"/>
            <a:ext cx="9388157" cy="769441"/>
          </a:xfrm>
          <a:prstGeom prst="rect">
            <a:avLst/>
          </a:prstGeom>
          <a:noFill/>
        </p:spPr>
        <p:txBody>
          <a:bodyPr wrap="square" rtlCol="0">
            <a:spAutoFit/>
          </a:bodyPr>
          <a:lstStyle/>
          <a:p>
            <a:pPr algn="ctr"/>
            <a:r>
              <a:rPr lang="en-US" sz="2200" b="1" dirty="0" smtClean="0"/>
              <a:t>Average score</a:t>
            </a:r>
            <a:r>
              <a:rPr lang="en-US" sz="2200" dirty="0" smtClean="0"/>
              <a:t>    </a:t>
            </a:r>
            <a:br>
              <a:rPr lang="en-US" sz="2200" dirty="0" smtClean="0"/>
            </a:br>
            <a:r>
              <a:rPr lang="en-US" sz="2200" dirty="0" smtClean="0"/>
              <a:t> (1) Needs Improvement (2) Fair  (3) Good (</a:t>
            </a:r>
            <a:r>
              <a:rPr lang="en-US" sz="2200" dirty="0"/>
              <a:t>4) </a:t>
            </a:r>
            <a:r>
              <a:rPr lang="en-US" sz="2200" dirty="0" smtClean="0"/>
              <a:t>Excellent</a:t>
            </a:r>
            <a:endParaRPr lang="en-GB" sz="2200" dirty="0"/>
          </a:p>
        </p:txBody>
      </p:sp>
      <p:graphicFrame>
        <p:nvGraphicFramePr>
          <p:cNvPr id="8" name="Chart 7"/>
          <p:cNvGraphicFramePr/>
          <p:nvPr>
            <p:extLst>
              <p:ext uri="{D42A27DB-BD31-4B8C-83A1-F6EECF244321}">
                <p14:modId xmlns:p14="http://schemas.microsoft.com/office/powerpoint/2010/main" val="3477861178"/>
              </p:ext>
            </p:extLst>
          </p:nvPr>
        </p:nvGraphicFramePr>
        <p:xfrm>
          <a:off x="549273" y="2007438"/>
          <a:ext cx="8328161" cy="5171814"/>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0" y="6953268"/>
            <a:ext cx="10707437" cy="646331"/>
          </a:xfrm>
          <a:prstGeom prst="rect">
            <a:avLst/>
          </a:prstGeom>
          <a:solidFill>
            <a:schemeClr val="bg1"/>
          </a:solidFill>
        </p:spPr>
        <p:txBody>
          <a:bodyPr wrap="square" rtlCol="0">
            <a:spAutoFit/>
          </a:bodyPr>
          <a:lstStyle/>
          <a:p>
            <a:endParaRPr lang="en-GB" sz="3600" dirty="0"/>
          </a:p>
        </p:txBody>
      </p:sp>
    </p:spTree>
    <p:extLst>
      <p:ext uri="{BB962C8B-B14F-4D97-AF65-F5344CB8AC3E}">
        <p14:creationId xmlns:p14="http://schemas.microsoft.com/office/powerpoint/2010/main" val="38840604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333058"/>
            <a:ext cx="9580563" cy="1460500"/>
          </a:xfrm>
          <a:solidFill>
            <a:schemeClr val="bg1"/>
          </a:solidFill>
        </p:spPr>
        <p:txBody>
          <a:bodyPr/>
          <a:lstStyle/>
          <a:p>
            <a:r>
              <a:rPr lang="en-US" sz="3200" b="1" dirty="0" smtClean="0">
                <a:latin typeface="+mn-lt"/>
              </a:rPr>
              <a:t>In countries where </a:t>
            </a:r>
            <a:r>
              <a:rPr lang="en-US" sz="3200" b="1" dirty="0" smtClean="0">
                <a:latin typeface="+mn-lt"/>
              </a:rPr>
              <a:t>providers co-</a:t>
            </a:r>
            <a:r>
              <a:rPr lang="en-US" sz="3200" b="1" dirty="0" smtClean="0">
                <a:latin typeface="+mn-lt"/>
              </a:rPr>
              <a:t>supported</a:t>
            </a:r>
            <a:r>
              <a:rPr lang="en-US" sz="3200" b="1" dirty="0" smtClean="0">
                <a:latin typeface="+mn-lt"/>
              </a:rPr>
              <a:t> </a:t>
            </a:r>
            <a:r>
              <a:rPr lang="en-US" sz="3200" b="1" dirty="0" smtClean="0">
                <a:latin typeface="+mn-lt"/>
              </a:rPr>
              <a:t>the </a:t>
            </a:r>
            <a:r>
              <a:rPr lang="en-US" sz="3200" b="1" dirty="0" smtClean="0">
                <a:latin typeface="+mn-lt"/>
              </a:rPr>
              <a:t>monitoring process, </a:t>
            </a:r>
            <a:r>
              <a:rPr lang="en-US" sz="3200" b="1" dirty="0" smtClean="0">
                <a:latin typeface="+mn-lt"/>
              </a:rPr>
              <a:t>information </a:t>
            </a:r>
            <a:r>
              <a:rPr lang="en-US" sz="3200" b="1" dirty="0" smtClean="0">
                <a:latin typeface="+mn-lt"/>
              </a:rPr>
              <a:t>was </a:t>
            </a:r>
            <a:r>
              <a:rPr lang="en-US" sz="3200" b="1" dirty="0" smtClean="0">
                <a:latin typeface="+mn-lt"/>
              </a:rPr>
              <a:t>more comprehensive, inclusive and </a:t>
            </a:r>
            <a:r>
              <a:rPr lang="en-US" sz="3200" b="1" dirty="0" smtClean="0">
                <a:latin typeface="+mn-lt"/>
              </a:rPr>
              <a:t>led to </a:t>
            </a:r>
            <a:r>
              <a:rPr lang="en-US" sz="3200" b="1" dirty="0" smtClean="0">
                <a:latin typeface="+mn-lt"/>
              </a:rPr>
              <a:t>action</a:t>
            </a:r>
            <a:endParaRPr lang="it-IT" b="1" dirty="0">
              <a:latin typeface="+mn-lt"/>
            </a:endParaRPr>
          </a:p>
        </p:txBody>
      </p:sp>
      <p:graphicFrame>
        <p:nvGraphicFramePr>
          <p:cNvPr id="13" name="Chart 12"/>
          <p:cNvGraphicFramePr>
            <a:graphicFrameLocks/>
          </p:cNvGraphicFramePr>
          <p:nvPr>
            <p:extLst>
              <p:ext uri="{D42A27DB-BD31-4B8C-83A1-F6EECF244321}">
                <p14:modId xmlns:p14="http://schemas.microsoft.com/office/powerpoint/2010/main" val="709448899"/>
              </p:ext>
            </p:extLst>
          </p:nvPr>
        </p:nvGraphicFramePr>
        <p:xfrm>
          <a:off x="3897085" y="2177404"/>
          <a:ext cx="6638518" cy="40383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a:graphicFrameLocks/>
          </p:cNvGraphicFramePr>
          <p:nvPr>
            <p:extLst>
              <p:ext uri="{D42A27DB-BD31-4B8C-83A1-F6EECF244321}">
                <p14:modId xmlns:p14="http://schemas.microsoft.com/office/powerpoint/2010/main" val="2651311614"/>
              </p:ext>
            </p:extLst>
          </p:nvPr>
        </p:nvGraphicFramePr>
        <p:xfrm>
          <a:off x="424542" y="1977808"/>
          <a:ext cx="3472543" cy="47902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680336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420144"/>
            <a:ext cx="9580563" cy="1460500"/>
          </a:xfrm>
          <a:solidFill>
            <a:schemeClr val="bg1"/>
          </a:solidFill>
        </p:spPr>
        <p:txBody>
          <a:bodyPr/>
          <a:lstStyle/>
          <a:p>
            <a:r>
              <a:rPr lang="en-US" sz="3200" b="1" dirty="0" smtClean="0">
                <a:latin typeface="Arial"/>
                <a:cs typeface="Arial"/>
              </a:rPr>
              <a:t>Without a leading provider co-supporting the government, country capacities determine the fate of “multi-stakeholder indicators”</a:t>
            </a:r>
            <a:endParaRPr lang="it-IT" b="1" dirty="0">
              <a:latin typeface="Arial"/>
              <a:cs typeface="Arial"/>
            </a:endParaRPr>
          </a:p>
        </p:txBody>
      </p:sp>
      <p:graphicFrame>
        <p:nvGraphicFramePr>
          <p:cNvPr id="6" name="Chart 5"/>
          <p:cNvGraphicFramePr>
            <a:graphicFrameLocks/>
          </p:cNvGraphicFramePr>
          <p:nvPr>
            <p:extLst>
              <p:ext uri="{D42A27DB-BD31-4B8C-83A1-F6EECF244321}">
                <p14:modId xmlns:p14="http://schemas.microsoft.com/office/powerpoint/2010/main" val="2940696336"/>
              </p:ext>
            </p:extLst>
          </p:nvPr>
        </p:nvGraphicFramePr>
        <p:xfrm>
          <a:off x="362819" y="3574572"/>
          <a:ext cx="9767018" cy="364715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49274" y="1975484"/>
            <a:ext cx="9580563" cy="1200328"/>
          </a:xfrm>
          <a:prstGeom prst="rect">
            <a:avLst/>
          </a:prstGeom>
          <a:noFill/>
        </p:spPr>
        <p:txBody>
          <a:bodyPr wrap="square" rtlCol="0">
            <a:spAutoFit/>
          </a:bodyPr>
          <a:lstStyle/>
          <a:p>
            <a:pPr algn="ctr"/>
            <a:r>
              <a:rPr lang="en-US" sz="2400" b="1" dirty="0"/>
              <a:t>Proportion of countries </a:t>
            </a:r>
            <a:r>
              <a:rPr lang="en-US" sz="2400" b="1" dirty="0" smtClean="0"/>
              <a:t>with and without </a:t>
            </a:r>
            <a:r>
              <a:rPr lang="en-US" sz="2400" b="1" dirty="0" smtClean="0"/>
              <a:t>a co-supporting provider </a:t>
            </a:r>
            <a:r>
              <a:rPr lang="en-US" sz="2400" b="1" dirty="0"/>
              <a:t>that reported on </a:t>
            </a:r>
            <a:r>
              <a:rPr lang="en-US" sz="2400" b="1" dirty="0" smtClean="0"/>
              <a:t>the indicator on CSO enabling environment </a:t>
            </a:r>
            <a:br>
              <a:rPr lang="en-US" sz="2400" b="1" dirty="0" smtClean="0"/>
            </a:br>
            <a:r>
              <a:rPr lang="en-US" sz="2400" b="1" dirty="0" smtClean="0"/>
              <a:t>(i.e. indicator 2 requires “</a:t>
            </a:r>
            <a:r>
              <a:rPr lang="en-US" sz="2400" b="1" dirty="0" err="1" smtClean="0"/>
              <a:t>multistakeholder</a:t>
            </a:r>
            <a:r>
              <a:rPr lang="en-US" sz="2400" b="1" dirty="0" smtClean="0"/>
              <a:t> dialogue”)</a:t>
            </a:r>
            <a:endParaRPr lang="en-GB" sz="2400" b="1" dirty="0"/>
          </a:p>
        </p:txBody>
      </p:sp>
    </p:spTree>
    <p:extLst>
      <p:ext uri="{BB962C8B-B14F-4D97-AF65-F5344CB8AC3E}">
        <p14:creationId xmlns:p14="http://schemas.microsoft.com/office/powerpoint/2010/main" val="34885653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549274" y="179751"/>
            <a:ext cx="9580563" cy="1126691"/>
          </a:xfrm>
          <a:solidFill>
            <a:srgbClr val="FFFFFF"/>
          </a:solidFill>
        </p:spPr>
        <p:txBody>
          <a:bodyPr anchor="ctr"/>
          <a:lstStyle/>
          <a:p>
            <a:r>
              <a:rPr lang="it-IT" sz="4000" b="1" dirty="0" smtClean="0">
                <a:latin typeface="+mn-lt"/>
              </a:rPr>
              <a:t>How </a:t>
            </a:r>
            <a:r>
              <a:rPr lang="it-IT" sz="4000" b="1" dirty="0" err="1" smtClean="0">
                <a:latin typeface="+mn-lt"/>
              </a:rPr>
              <a:t>is</a:t>
            </a:r>
            <a:r>
              <a:rPr lang="it-IT" sz="4000" b="1" dirty="0" smtClean="0">
                <a:latin typeface="+mn-lt"/>
              </a:rPr>
              <a:t> the </a:t>
            </a:r>
            <a:r>
              <a:rPr lang="it-IT" sz="4000" b="1" dirty="0" err="1" smtClean="0">
                <a:latin typeface="+mn-lt"/>
              </a:rPr>
              <a:t>process</a:t>
            </a:r>
            <a:r>
              <a:rPr lang="it-IT" sz="4000" b="1" dirty="0" smtClean="0">
                <a:latin typeface="+mn-lt"/>
              </a:rPr>
              <a:t> </a:t>
            </a:r>
            <a:r>
              <a:rPr lang="it-IT" sz="4000" b="1" dirty="0" err="1" smtClean="0">
                <a:latin typeface="+mn-lt"/>
              </a:rPr>
              <a:t>being</a:t>
            </a:r>
            <a:r>
              <a:rPr lang="it-IT" sz="4000" b="1" dirty="0" smtClean="0">
                <a:latin typeface="+mn-lt"/>
              </a:rPr>
              <a:t> </a:t>
            </a:r>
            <a:r>
              <a:rPr lang="it-IT" sz="4000" b="1" dirty="0" err="1" smtClean="0">
                <a:latin typeface="+mn-lt"/>
              </a:rPr>
              <a:t>strengthened</a:t>
            </a:r>
            <a:endParaRPr lang="it-IT" sz="4000" b="1" dirty="0">
              <a:latin typeface="+mn-lt"/>
            </a:endParaRPr>
          </a:p>
        </p:txBody>
      </p:sp>
      <p:sp>
        <p:nvSpPr>
          <p:cNvPr id="9" name="Segnaposto contenuto 2"/>
          <p:cNvSpPr>
            <a:spLocks noGrp="1"/>
          </p:cNvSpPr>
          <p:nvPr>
            <p:ph sz="half" idx="1"/>
          </p:nvPr>
        </p:nvSpPr>
        <p:spPr>
          <a:xfrm>
            <a:off x="308396" y="1583808"/>
            <a:ext cx="6519124" cy="5438319"/>
          </a:xfrm>
          <a:solidFill>
            <a:schemeClr val="bg1"/>
          </a:solidFill>
        </p:spPr>
        <p:txBody>
          <a:bodyPr/>
          <a:lstStyle/>
          <a:p>
            <a:pPr marL="514350" indent="-514350">
              <a:spcBef>
                <a:spcPts val="1200"/>
              </a:spcBef>
              <a:spcAft>
                <a:spcPts val="1200"/>
              </a:spcAft>
              <a:buFont typeface="+mj-lt"/>
              <a:buAutoNum type="arabicPeriod"/>
            </a:pPr>
            <a:r>
              <a:rPr lang="en-US" b="1" dirty="0">
                <a:latin typeface="+mn-lt"/>
              </a:rPr>
              <a:t>Early engagement </a:t>
            </a:r>
            <a:r>
              <a:rPr lang="en-US" dirty="0" smtClean="0">
                <a:latin typeface="+mn-lt"/>
              </a:rPr>
              <a:t>to identify </a:t>
            </a:r>
            <a:r>
              <a:rPr lang="en-US" dirty="0">
                <a:latin typeface="+mn-lt"/>
              </a:rPr>
              <a:t>focal points and </a:t>
            </a:r>
            <a:r>
              <a:rPr lang="en-US" b="1" dirty="0">
                <a:latin typeface="+mn-lt"/>
              </a:rPr>
              <a:t>increase time </a:t>
            </a:r>
            <a:r>
              <a:rPr lang="en-US" dirty="0">
                <a:latin typeface="+mn-lt"/>
              </a:rPr>
              <a:t>for data collection and validation</a:t>
            </a:r>
          </a:p>
          <a:p>
            <a:pPr marL="514350" indent="-514350">
              <a:spcBef>
                <a:spcPts val="1200"/>
              </a:spcBef>
              <a:spcAft>
                <a:spcPts val="1200"/>
              </a:spcAft>
              <a:buFont typeface="+mj-lt"/>
              <a:buAutoNum type="arabicPeriod"/>
            </a:pPr>
            <a:r>
              <a:rPr lang="en-US" b="1" dirty="0" smtClean="0">
                <a:latin typeface="+mn-lt"/>
              </a:rPr>
              <a:t>Increased </a:t>
            </a:r>
            <a:r>
              <a:rPr lang="en-US" b="1" dirty="0" smtClean="0">
                <a:latin typeface="+mn-lt"/>
              </a:rPr>
              <a:t>guidance, across-the-board training </a:t>
            </a:r>
            <a:r>
              <a:rPr lang="en-US" b="1" dirty="0" smtClean="0">
                <a:latin typeface="+mn-lt"/>
              </a:rPr>
              <a:t>and support to participants</a:t>
            </a:r>
            <a:r>
              <a:rPr lang="en-US" dirty="0" smtClean="0">
                <a:latin typeface="+mn-lt"/>
              </a:rPr>
              <a:t> for data collection</a:t>
            </a:r>
          </a:p>
          <a:p>
            <a:pPr marL="514350" indent="-514350">
              <a:spcBef>
                <a:spcPts val="1200"/>
              </a:spcBef>
              <a:spcAft>
                <a:spcPts val="1200"/>
              </a:spcAft>
              <a:buFont typeface="+mj-lt"/>
              <a:buAutoNum type="arabicPeriod"/>
            </a:pPr>
            <a:r>
              <a:rPr lang="en-US" b="1" dirty="0" smtClean="0">
                <a:latin typeface="+mn-lt"/>
              </a:rPr>
              <a:t>Simplification of some indicators </a:t>
            </a:r>
            <a:r>
              <a:rPr lang="en-US" dirty="0" smtClean="0">
                <a:latin typeface="+mn-lt"/>
              </a:rPr>
              <a:t>(e.g. less </a:t>
            </a:r>
            <a:r>
              <a:rPr lang="en-US" dirty="0" smtClean="0">
                <a:latin typeface="+mn-lt"/>
              </a:rPr>
              <a:t>projects to report on 1a, multiple choice instead of narrative on </a:t>
            </a:r>
            <a:r>
              <a:rPr lang="en-US" dirty="0">
                <a:latin typeface="+mn-lt"/>
              </a:rPr>
              <a:t>1b,</a:t>
            </a:r>
            <a:r>
              <a:rPr lang="en-US" dirty="0" smtClean="0">
                <a:latin typeface="+mn-lt"/>
              </a:rPr>
              <a:t>2,3)</a:t>
            </a:r>
            <a:endParaRPr lang="en-US" dirty="0" smtClean="0">
              <a:latin typeface="+mn-lt"/>
            </a:endParaRPr>
          </a:p>
          <a:p>
            <a:pPr marL="514350" indent="-514350">
              <a:spcBef>
                <a:spcPts val="1200"/>
              </a:spcBef>
              <a:spcAft>
                <a:spcPts val="1200"/>
              </a:spcAft>
              <a:buFont typeface="+mj-lt"/>
              <a:buAutoNum type="arabicPeriod"/>
            </a:pPr>
            <a:r>
              <a:rPr lang="en-US" dirty="0" smtClean="0">
                <a:latin typeface="+mn-lt"/>
              </a:rPr>
              <a:t>More </a:t>
            </a:r>
            <a:r>
              <a:rPr lang="en-US" dirty="0" smtClean="0">
                <a:latin typeface="+mn-lt"/>
              </a:rPr>
              <a:t>emphasis and guidance </a:t>
            </a:r>
            <a:r>
              <a:rPr lang="en-US" dirty="0" smtClean="0">
                <a:latin typeface="+mn-lt"/>
              </a:rPr>
              <a:t>on </a:t>
            </a:r>
            <a:r>
              <a:rPr lang="en-US" b="1" dirty="0" smtClean="0">
                <a:latin typeface="+mn-lt"/>
              </a:rPr>
              <a:t>use of findings </a:t>
            </a:r>
          </a:p>
        </p:txBody>
      </p:sp>
      <p:graphicFrame>
        <p:nvGraphicFramePr>
          <p:cNvPr id="16" name="Diagram 15"/>
          <p:cNvGraphicFramePr/>
          <p:nvPr>
            <p:extLst>
              <p:ext uri="{D42A27DB-BD31-4B8C-83A1-F6EECF244321}">
                <p14:modId xmlns:p14="http://schemas.microsoft.com/office/powerpoint/2010/main" val="1784580057"/>
              </p:ext>
            </p:extLst>
          </p:nvPr>
        </p:nvGraphicFramePr>
        <p:xfrm>
          <a:off x="7467124" y="1991420"/>
          <a:ext cx="2509996" cy="4360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28941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6953268"/>
            <a:ext cx="10707437" cy="646331"/>
          </a:xfrm>
          <a:prstGeom prst="rect">
            <a:avLst/>
          </a:prstGeom>
          <a:solidFill>
            <a:schemeClr val="bg1"/>
          </a:solidFill>
        </p:spPr>
        <p:txBody>
          <a:bodyPr wrap="square" rtlCol="0">
            <a:spAutoFit/>
          </a:bodyPr>
          <a:lstStyle/>
          <a:p>
            <a:endParaRPr lang="en-GB" sz="3600" dirty="0"/>
          </a:p>
        </p:txBody>
      </p:sp>
      <p:sp>
        <p:nvSpPr>
          <p:cNvPr id="8" name="Titolo 1"/>
          <p:cNvSpPr>
            <a:spLocks noGrp="1"/>
          </p:cNvSpPr>
          <p:nvPr>
            <p:ph type="title"/>
          </p:nvPr>
        </p:nvSpPr>
        <p:spPr>
          <a:xfrm>
            <a:off x="549274" y="333058"/>
            <a:ext cx="9580563" cy="1108941"/>
          </a:xfrm>
          <a:solidFill>
            <a:schemeClr val="bg1"/>
          </a:solidFill>
        </p:spPr>
        <p:txBody>
          <a:bodyPr/>
          <a:lstStyle/>
          <a:p>
            <a:r>
              <a:rPr lang="en-US" sz="3800" b="1" dirty="0" smtClean="0">
                <a:latin typeface="Arial"/>
                <a:cs typeface="Arial"/>
              </a:rPr>
              <a:t>Most </a:t>
            </a:r>
            <a:r>
              <a:rPr lang="en-US" sz="3800" b="1" dirty="0">
                <a:latin typeface="Arial"/>
                <a:cs typeface="Arial"/>
              </a:rPr>
              <a:t>critical </a:t>
            </a:r>
            <a:r>
              <a:rPr lang="en-US" sz="3800" b="1" dirty="0" smtClean="0">
                <a:latin typeface="Arial"/>
                <a:cs typeface="Arial"/>
              </a:rPr>
              <a:t>areas for data </a:t>
            </a:r>
            <a:r>
              <a:rPr lang="en-US" sz="3800" b="1" dirty="0">
                <a:latin typeface="Arial"/>
                <a:cs typeface="Arial"/>
              </a:rPr>
              <a:t>collection </a:t>
            </a:r>
            <a:r>
              <a:rPr lang="en-US" sz="3800" b="1" dirty="0" smtClean="0">
                <a:latin typeface="Arial"/>
                <a:cs typeface="Arial"/>
              </a:rPr>
              <a:t>and </a:t>
            </a:r>
            <a:r>
              <a:rPr lang="en-US" sz="3800" b="1" dirty="0">
                <a:latin typeface="Arial"/>
                <a:cs typeface="Arial"/>
              </a:rPr>
              <a:t>how well they worked in practice</a:t>
            </a:r>
          </a:p>
        </p:txBody>
      </p:sp>
      <p:graphicFrame>
        <p:nvGraphicFramePr>
          <p:cNvPr id="10" name="Chart 9"/>
          <p:cNvGraphicFramePr/>
          <p:nvPr>
            <p:extLst>
              <p:ext uri="{D42A27DB-BD31-4B8C-83A1-F6EECF244321}">
                <p14:modId xmlns:p14="http://schemas.microsoft.com/office/powerpoint/2010/main" val="2211210298"/>
              </p:ext>
            </p:extLst>
          </p:nvPr>
        </p:nvGraphicFramePr>
        <p:xfrm>
          <a:off x="235832" y="1441999"/>
          <a:ext cx="10086359" cy="61874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832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80C679B-909E-4859-A28D-46EDE46482B2}"/>
              </a:ext>
            </a:extLst>
          </p:cNvPr>
          <p:cNvPicPr>
            <a:picLocks noChangeAspect="1"/>
          </p:cNvPicPr>
          <p:nvPr/>
        </p:nvPicPr>
        <p:blipFill>
          <a:blip r:embed="rId3"/>
          <a:stretch>
            <a:fillRect/>
          </a:stretch>
        </p:blipFill>
        <p:spPr>
          <a:xfrm>
            <a:off x="4843463" y="7016750"/>
            <a:ext cx="5848350" cy="542925"/>
          </a:xfrm>
          <a:prstGeom prst="rect">
            <a:avLst/>
          </a:prstGeom>
        </p:spPr>
      </p:pic>
      <p:sp>
        <p:nvSpPr>
          <p:cNvPr id="8" name="Titolo 1"/>
          <p:cNvSpPr>
            <a:spLocks noGrp="1"/>
          </p:cNvSpPr>
          <p:nvPr>
            <p:ph type="title"/>
          </p:nvPr>
        </p:nvSpPr>
        <p:spPr>
          <a:xfrm>
            <a:off x="549274" y="420085"/>
            <a:ext cx="9580563" cy="1460500"/>
          </a:xfrm>
          <a:solidFill>
            <a:schemeClr val="bg1"/>
          </a:solidFill>
        </p:spPr>
        <p:txBody>
          <a:bodyPr/>
          <a:lstStyle/>
          <a:p>
            <a:r>
              <a:rPr lang="en-US" sz="3500" b="1" dirty="0" smtClean="0">
                <a:solidFill>
                  <a:prstClr val="black"/>
                </a:solidFill>
                <a:latin typeface="Arial"/>
                <a:cs typeface="Arial"/>
              </a:rPr>
              <a:t>Increasing the responsiveness </a:t>
            </a:r>
            <a:r>
              <a:rPr lang="en-US" sz="3500" b="1" dirty="0">
                <a:solidFill>
                  <a:prstClr val="black"/>
                </a:solidFill>
                <a:latin typeface="Arial"/>
                <a:cs typeface="Arial"/>
              </a:rPr>
              <a:t>and engagement of </a:t>
            </a:r>
            <a:r>
              <a:rPr lang="en-US" sz="3500" b="1" dirty="0" smtClean="0">
                <a:solidFill>
                  <a:prstClr val="black"/>
                </a:solidFill>
                <a:latin typeface="Arial"/>
                <a:cs typeface="Arial"/>
              </a:rPr>
              <a:t>development </a:t>
            </a:r>
            <a:r>
              <a:rPr lang="en-US" sz="3500" b="1" dirty="0">
                <a:solidFill>
                  <a:prstClr val="black"/>
                </a:solidFill>
                <a:latin typeface="Arial"/>
                <a:cs typeface="Arial"/>
              </a:rPr>
              <a:t>partners</a:t>
            </a:r>
            <a:endParaRPr lang="it-IT" sz="3500" b="1" dirty="0">
              <a:latin typeface="Arial"/>
              <a:cs typeface="Arial"/>
            </a:endParaRPr>
          </a:p>
        </p:txBody>
      </p:sp>
      <p:sp>
        <p:nvSpPr>
          <p:cNvPr id="9" name="Segnaposto contenuto 2"/>
          <p:cNvSpPr>
            <a:spLocks noGrp="1"/>
          </p:cNvSpPr>
          <p:nvPr>
            <p:ph sz="half" idx="1"/>
          </p:nvPr>
        </p:nvSpPr>
        <p:spPr>
          <a:xfrm>
            <a:off x="795020" y="1878104"/>
            <a:ext cx="8096886" cy="4081661"/>
          </a:xfrm>
        </p:spPr>
        <p:txBody>
          <a:bodyPr/>
          <a:lstStyle/>
          <a:p>
            <a:pPr>
              <a:spcBef>
                <a:spcPts val="1200"/>
              </a:spcBef>
              <a:spcAft>
                <a:spcPts val="1200"/>
              </a:spcAft>
            </a:pPr>
            <a:r>
              <a:rPr lang="en-US" b="1" dirty="0" smtClean="0">
                <a:latin typeface="+mn-lt"/>
              </a:rPr>
              <a:t>Early identification of participating countries and </a:t>
            </a:r>
            <a:r>
              <a:rPr lang="en-US" b="1" dirty="0" smtClean="0">
                <a:latin typeface="+mn-lt"/>
              </a:rPr>
              <a:t>focal </a:t>
            </a:r>
            <a:r>
              <a:rPr lang="en-US" b="1" dirty="0" smtClean="0">
                <a:latin typeface="+mn-lt"/>
              </a:rPr>
              <a:t>points at headquarter and country levels </a:t>
            </a:r>
            <a:r>
              <a:rPr lang="en-US" dirty="0" smtClean="0">
                <a:latin typeface="+mn-lt"/>
              </a:rPr>
              <a:t>to facilitate internal </a:t>
            </a:r>
            <a:r>
              <a:rPr lang="en-US" dirty="0" smtClean="0">
                <a:latin typeface="+mn-lt"/>
              </a:rPr>
              <a:t>and external coordination</a:t>
            </a:r>
            <a:endParaRPr lang="en-US" dirty="0" smtClean="0">
              <a:latin typeface="+mn-lt"/>
            </a:endParaRPr>
          </a:p>
          <a:p>
            <a:pPr>
              <a:spcBef>
                <a:spcPts val="1200"/>
              </a:spcBef>
              <a:spcAft>
                <a:spcPts val="1200"/>
              </a:spcAft>
            </a:pPr>
            <a:r>
              <a:rPr lang="en-US" b="1" dirty="0" smtClean="0">
                <a:latin typeface="+mn-lt"/>
              </a:rPr>
              <a:t>Tools </a:t>
            </a:r>
            <a:r>
              <a:rPr lang="en-US" b="1" dirty="0" smtClean="0">
                <a:latin typeface="Calibri"/>
                <a:cs typeface="Calibri"/>
              </a:rPr>
              <a:t>to engage and support </a:t>
            </a:r>
            <a:r>
              <a:rPr lang="en-US" b="1" dirty="0" smtClean="0">
                <a:latin typeface="Calibri"/>
                <a:cs typeface="Calibri"/>
              </a:rPr>
              <a:t>HQ focal </a:t>
            </a:r>
            <a:r>
              <a:rPr lang="en-US" b="1" dirty="0" smtClean="0">
                <a:latin typeface="Calibri"/>
                <a:cs typeface="Calibri"/>
              </a:rPr>
              <a:t>points </a:t>
            </a:r>
            <a:r>
              <a:rPr lang="en-US" dirty="0" smtClean="0">
                <a:latin typeface="Calibri"/>
                <a:cs typeface="Calibri"/>
              </a:rPr>
              <a:t>in within agency/ministry communications and with country offices/embassy colleagues (</a:t>
            </a:r>
            <a:r>
              <a:rPr lang="en-US" dirty="0" err="1" smtClean="0">
                <a:latin typeface="Calibri"/>
                <a:cs typeface="Calibri"/>
              </a:rPr>
              <a:t>customised</a:t>
            </a:r>
            <a:r>
              <a:rPr lang="en-US" dirty="0" smtClean="0">
                <a:latin typeface="Calibri"/>
                <a:cs typeface="Calibri"/>
              </a:rPr>
              <a:t> webinars and videos </a:t>
            </a:r>
            <a:r>
              <a:rPr lang="en-US" dirty="0">
                <a:latin typeface="Calibri"/>
                <a:cs typeface="Calibri"/>
              </a:rPr>
              <a:t>with step-by-step </a:t>
            </a:r>
            <a:r>
              <a:rPr lang="en-US" dirty="0" smtClean="0">
                <a:latin typeface="Calibri"/>
                <a:cs typeface="Calibri"/>
              </a:rPr>
              <a:t>guidance and ongoing remote support)</a:t>
            </a:r>
            <a:endParaRPr lang="en-US" dirty="0">
              <a:latin typeface="Calibri"/>
              <a:cs typeface="Calibri"/>
            </a:endParaRPr>
          </a:p>
          <a:p>
            <a:pPr>
              <a:spcBef>
                <a:spcPts val="1200"/>
              </a:spcBef>
              <a:spcAft>
                <a:spcPts val="1200"/>
              </a:spcAft>
            </a:pPr>
            <a:r>
              <a:rPr lang="en-US" b="1" dirty="0" smtClean="0">
                <a:latin typeface="Calibri"/>
                <a:cs typeface="Calibri"/>
              </a:rPr>
              <a:t>More comprehensive remote support </a:t>
            </a:r>
            <a:r>
              <a:rPr lang="en-US" dirty="0" smtClean="0">
                <a:latin typeface="Calibri"/>
                <a:cs typeface="Calibri"/>
              </a:rPr>
              <a:t>from the OECD-UNDP Joint Support Team</a:t>
            </a:r>
            <a:endParaRPr lang="en-US" dirty="0">
              <a:solidFill>
                <a:schemeClr val="accent2"/>
              </a:solidFill>
              <a:latin typeface="Calibri"/>
              <a:cs typeface="Calibri"/>
            </a:endParaRPr>
          </a:p>
        </p:txBody>
      </p:sp>
    </p:spTree>
    <p:extLst>
      <p:ext uri="{BB962C8B-B14F-4D97-AF65-F5344CB8AC3E}">
        <p14:creationId xmlns:p14="http://schemas.microsoft.com/office/powerpoint/2010/main" val="29685588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578</TotalTime>
  <Words>1012</Words>
  <Application>Microsoft Macintosh PowerPoint</Application>
  <PresentationFormat>Custom</PresentationFormat>
  <Paragraphs>112</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Tema di Office</vt:lpstr>
      <vt:lpstr>Personalizza struttura</vt:lpstr>
      <vt:lpstr>2018 GPEDC Monitoring Round: Strengthening the country-level process</vt:lpstr>
      <vt:lpstr>PowerPoint Presentation</vt:lpstr>
      <vt:lpstr>PowerPoint Presentation</vt:lpstr>
      <vt:lpstr>PowerPoint Presentation</vt:lpstr>
      <vt:lpstr>In countries where providers co-supported the monitoring process, information was more comprehensive, inclusive and led to action</vt:lpstr>
      <vt:lpstr>Without a leading provider co-supporting the government, country capacities determine the fate of “multi-stakeholder indicators”</vt:lpstr>
      <vt:lpstr>How is the process being strengthened</vt:lpstr>
      <vt:lpstr>Most critical areas for data collection and how well they worked in practice</vt:lpstr>
      <vt:lpstr>Increasing the responsiveness and engagement of development partners</vt:lpstr>
      <vt:lpstr>Easing the understanding of the indicators and methodology</vt:lpstr>
      <vt:lpstr>Increasing the value added of participation:  Facilitating interpretation and use of findings</vt:lpstr>
      <vt:lpstr>For discussion: How can you strengthen the role of HQ focal point?</vt:lpstr>
      <vt:lpstr>How you can contribute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 graphic design</dc:creator>
  <cp:lastModifiedBy>Alex Guerrero Ruiz</cp:lastModifiedBy>
  <cp:revision>53</cp:revision>
  <cp:lastPrinted>2018-03-01T16:41:22Z</cp:lastPrinted>
  <dcterms:created xsi:type="dcterms:W3CDTF">2017-08-28T15:02:09Z</dcterms:created>
  <dcterms:modified xsi:type="dcterms:W3CDTF">2018-03-01T23:47:06Z</dcterms:modified>
</cp:coreProperties>
</file>